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6" r:id="rId4"/>
    <p:sldId id="279" r:id="rId5"/>
    <p:sldId id="258" r:id="rId6"/>
    <p:sldId id="259" r:id="rId7"/>
    <p:sldId id="260" r:id="rId8"/>
    <p:sldId id="261" r:id="rId9"/>
    <p:sldId id="262" r:id="rId10"/>
    <p:sldId id="263" r:id="rId11"/>
    <p:sldId id="264" r:id="rId12"/>
    <p:sldId id="265" r:id="rId13"/>
    <p:sldId id="267" r:id="rId14"/>
    <p:sldId id="268" r:id="rId15"/>
    <p:sldId id="269" r:id="rId16"/>
    <p:sldId id="270" r:id="rId17"/>
    <p:sldId id="271" r:id="rId18"/>
    <p:sldId id="272" r:id="rId19"/>
    <p:sldId id="273" r:id="rId20"/>
    <p:sldId id="274" r:id="rId21"/>
    <p:sldId id="278" r:id="rId22"/>
    <p:sldId id="277" r:id="rId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08" autoAdjust="0"/>
    <p:restoredTop sz="94660"/>
  </p:normalViewPr>
  <p:slideViewPr>
    <p:cSldViewPr snapToGrid="0" showGuides="1">
      <p:cViewPr varScale="1">
        <p:scale>
          <a:sx n="111" d="100"/>
          <a:sy n="111" d="100"/>
        </p:scale>
        <p:origin x="462" y="10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659D9E-7F6D-45E9-9758-A1D0BC81EBC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560A061-D53F-491D-A4B1-45C5106CC9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8E3B391-0E86-479F-B51D-EEEF2CD7FEC2}"/>
              </a:ext>
            </a:extLst>
          </p:cNvPr>
          <p:cNvSpPr>
            <a:spLocks noGrp="1"/>
          </p:cNvSpPr>
          <p:nvPr>
            <p:ph type="dt" sz="half" idx="10"/>
          </p:nvPr>
        </p:nvSpPr>
        <p:spPr/>
        <p:txBody>
          <a:bodyPr/>
          <a:lstStyle/>
          <a:p>
            <a:fld id="{C54ED015-873F-4FC3-B4A8-1F6923C61AE4}" type="datetimeFigureOut">
              <a:rPr lang="ru-RU" smtClean="0"/>
              <a:t>20.05.2021</a:t>
            </a:fld>
            <a:endParaRPr lang="ru-RU"/>
          </a:p>
        </p:txBody>
      </p:sp>
      <p:sp>
        <p:nvSpPr>
          <p:cNvPr id="5" name="Нижний колонтитул 4">
            <a:extLst>
              <a:ext uri="{FF2B5EF4-FFF2-40B4-BE49-F238E27FC236}">
                <a16:creationId xmlns:a16="http://schemas.microsoft.com/office/drawing/2014/main" id="{601B2AFD-88FB-4739-9232-FD9061A43D9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B10045B-19DF-4727-A169-347A8828131B}"/>
              </a:ext>
            </a:extLst>
          </p:cNvPr>
          <p:cNvSpPr>
            <a:spLocks noGrp="1"/>
          </p:cNvSpPr>
          <p:nvPr>
            <p:ph type="sldNum" sz="quarter" idx="12"/>
          </p:nvPr>
        </p:nvSpPr>
        <p:spPr/>
        <p:txBody>
          <a:bodyPr/>
          <a:lstStyle/>
          <a:p>
            <a:fld id="{72254F8C-53A2-40E7-9441-A9BC20BAAFCE}" type="slidenum">
              <a:rPr lang="ru-RU" smtClean="0"/>
              <a:t>‹#›</a:t>
            </a:fld>
            <a:endParaRPr lang="ru-RU"/>
          </a:p>
        </p:txBody>
      </p:sp>
    </p:spTree>
    <p:extLst>
      <p:ext uri="{BB962C8B-B14F-4D97-AF65-F5344CB8AC3E}">
        <p14:creationId xmlns:p14="http://schemas.microsoft.com/office/powerpoint/2010/main" val="157118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A415F6-0E9B-4A60-A3DD-E8D5E4DEDE3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72B0E918-4424-4777-8B1B-9B81923EC6A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309026B-4EBF-415A-B1AA-56FED9061C37}"/>
              </a:ext>
            </a:extLst>
          </p:cNvPr>
          <p:cNvSpPr>
            <a:spLocks noGrp="1"/>
          </p:cNvSpPr>
          <p:nvPr>
            <p:ph type="dt" sz="half" idx="10"/>
          </p:nvPr>
        </p:nvSpPr>
        <p:spPr/>
        <p:txBody>
          <a:bodyPr/>
          <a:lstStyle/>
          <a:p>
            <a:fld id="{C54ED015-873F-4FC3-B4A8-1F6923C61AE4}" type="datetimeFigureOut">
              <a:rPr lang="ru-RU" smtClean="0"/>
              <a:t>20.05.2021</a:t>
            </a:fld>
            <a:endParaRPr lang="ru-RU"/>
          </a:p>
        </p:txBody>
      </p:sp>
      <p:sp>
        <p:nvSpPr>
          <p:cNvPr id="5" name="Нижний колонтитул 4">
            <a:extLst>
              <a:ext uri="{FF2B5EF4-FFF2-40B4-BE49-F238E27FC236}">
                <a16:creationId xmlns:a16="http://schemas.microsoft.com/office/drawing/2014/main" id="{7DD4E532-0B52-46FB-9629-59F524FB956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65355DE-2CFD-4B4B-AC3B-13E0C20C6DDA}"/>
              </a:ext>
            </a:extLst>
          </p:cNvPr>
          <p:cNvSpPr>
            <a:spLocks noGrp="1"/>
          </p:cNvSpPr>
          <p:nvPr>
            <p:ph type="sldNum" sz="quarter" idx="12"/>
          </p:nvPr>
        </p:nvSpPr>
        <p:spPr/>
        <p:txBody>
          <a:bodyPr/>
          <a:lstStyle/>
          <a:p>
            <a:fld id="{72254F8C-53A2-40E7-9441-A9BC20BAAFCE}" type="slidenum">
              <a:rPr lang="ru-RU" smtClean="0"/>
              <a:t>‹#›</a:t>
            </a:fld>
            <a:endParaRPr lang="ru-RU"/>
          </a:p>
        </p:txBody>
      </p:sp>
    </p:spTree>
    <p:extLst>
      <p:ext uri="{BB962C8B-B14F-4D97-AF65-F5344CB8AC3E}">
        <p14:creationId xmlns:p14="http://schemas.microsoft.com/office/powerpoint/2010/main" val="2516903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152B1F4-E103-48A3-8F06-E17A89EF7E3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F8AF953A-5AAC-472A-B374-4C967835CE7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C004EF4-57A2-4C18-A826-F0822D02836F}"/>
              </a:ext>
            </a:extLst>
          </p:cNvPr>
          <p:cNvSpPr>
            <a:spLocks noGrp="1"/>
          </p:cNvSpPr>
          <p:nvPr>
            <p:ph type="dt" sz="half" idx="10"/>
          </p:nvPr>
        </p:nvSpPr>
        <p:spPr/>
        <p:txBody>
          <a:bodyPr/>
          <a:lstStyle/>
          <a:p>
            <a:fld id="{C54ED015-873F-4FC3-B4A8-1F6923C61AE4}" type="datetimeFigureOut">
              <a:rPr lang="ru-RU" smtClean="0"/>
              <a:t>20.05.2021</a:t>
            </a:fld>
            <a:endParaRPr lang="ru-RU"/>
          </a:p>
        </p:txBody>
      </p:sp>
      <p:sp>
        <p:nvSpPr>
          <p:cNvPr id="5" name="Нижний колонтитул 4">
            <a:extLst>
              <a:ext uri="{FF2B5EF4-FFF2-40B4-BE49-F238E27FC236}">
                <a16:creationId xmlns:a16="http://schemas.microsoft.com/office/drawing/2014/main" id="{792E7E28-292C-4B09-944A-5E4B5347B66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60712B4-9D9E-416B-9AE0-04D12BB312EB}"/>
              </a:ext>
            </a:extLst>
          </p:cNvPr>
          <p:cNvSpPr>
            <a:spLocks noGrp="1"/>
          </p:cNvSpPr>
          <p:nvPr>
            <p:ph type="sldNum" sz="quarter" idx="12"/>
          </p:nvPr>
        </p:nvSpPr>
        <p:spPr/>
        <p:txBody>
          <a:bodyPr/>
          <a:lstStyle/>
          <a:p>
            <a:fld id="{72254F8C-53A2-40E7-9441-A9BC20BAAFCE}" type="slidenum">
              <a:rPr lang="ru-RU" smtClean="0"/>
              <a:t>‹#›</a:t>
            </a:fld>
            <a:endParaRPr lang="ru-RU"/>
          </a:p>
        </p:txBody>
      </p:sp>
    </p:spTree>
    <p:extLst>
      <p:ext uri="{BB962C8B-B14F-4D97-AF65-F5344CB8AC3E}">
        <p14:creationId xmlns:p14="http://schemas.microsoft.com/office/powerpoint/2010/main" val="294280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E050E1-AE76-42F0-A37A-9E33347C2ED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68A556D-D98F-4C97-8841-1733178AD5B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E223BAF-DE9F-4024-8574-79A5CF788478}"/>
              </a:ext>
            </a:extLst>
          </p:cNvPr>
          <p:cNvSpPr>
            <a:spLocks noGrp="1"/>
          </p:cNvSpPr>
          <p:nvPr>
            <p:ph type="dt" sz="half" idx="10"/>
          </p:nvPr>
        </p:nvSpPr>
        <p:spPr/>
        <p:txBody>
          <a:bodyPr/>
          <a:lstStyle/>
          <a:p>
            <a:fld id="{C54ED015-873F-4FC3-B4A8-1F6923C61AE4}" type="datetimeFigureOut">
              <a:rPr lang="ru-RU" smtClean="0"/>
              <a:t>20.05.2021</a:t>
            </a:fld>
            <a:endParaRPr lang="ru-RU"/>
          </a:p>
        </p:txBody>
      </p:sp>
      <p:sp>
        <p:nvSpPr>
          <p:cNvPr id="5" name="Нижний колонтитул 4">
            <a:extLst>
              <a:ext uri="{FF2B5EF4-FFF2-40B4-BE49-F238E27FC236}">
                <a16:creationId xmlns:a16="http://schemas.microsoft.com/office/drawing/2014/main" id="{08130C70-ABC5-4991-BFA6-D6BFC4CC4AE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B11292A-D770-43B5-A083-3ED5CAF1BFF3}"/>
              </a:ext>
            </a:extLst>
          </p:cNvPr>
          <p:cNvSpPr>
            <a:spLocks noGrp="1"/>
          </p:cNvSpPr>
          <p:nvPr>
            <p:ph type="sldNum" sz="quarter" idx="12"/>
          </p:nvPr>
        </p:nvSpPr>
        <p:spPr/>
        <p:txBody>
          <a:bodyPr/>
          <a:lstStyle/>
          <a:p>
            <a:fld id="{72254F8C-53A2-40E7-9441-A9BC20BAAFCE}" type="slidenum">
              <a:rPr lang="ru-RU" smtClean="0"/>
              <a:t>‹#›</a:t>
            </a:fld>
            <a:endParaRPr lang="ru-RU"/>
          </a:p>
        </p:txBody>
      </p:sp>
    </p:spTree>
    <p:extLst>
      <p:ext uri="{BB962C8B-B14F-4D97-AF65-F5344CB8AC3E}">
        <p14:creationId xmlns:p14="http://schemas.microsoft.com/office/powerpoint/2010/main" val="4029398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21AFA7-05DA-4389-B750-B9446AAD6DA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53FCCE9-A714-4078-B374-5D06140A9F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71F47FF-5660-4892-AAC0-23AAFA657167}"/>
              </a:ext>
            </a:extLst>
          </p:cNvPr>
          <p:cNvSpPr>
            <a:spLocks noGrp="1"/>
          </p:cNvSpPr>
          <p:nvPr>
            <p:ph type="dt" sz="half" idx="10"/>
          </p:nvPr>
        </p:nvSpPr>
        <p:spPr/>
        <p:txBody>
          <a:bodyPr/>
          <a:lstStyle/>
          <a:p>
            <a:fld id="{C54ED015-873F-4FC3-B4A8-1F6923C61AE4}" type="datetimeFigureOut">
              <a:rPr lang="ru-RU" smtClean="0"/>
              <a:t>20.05.2021</a:t>
            </a:fld>
            <a:endParaRPr lang="ru-RU"/>
          </a:p>
        </p:txBody>
      </p:sp>
      <p:sp>
        <p:nvSpPr>
          <p:cNvPr id="5" name="Нижний колонтитул 4">
            <a:extLst>
              <a:ext uri="{FF2B5EF4-FFF2-40B4-BE49-F238E27FC236}">
                <a16:creationId xmlns:a16="http://schemas.microsoft.com/office/drawing/2014/main" id="{C486FF78-7759-4860-B090-06977F44638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EB633BD-B1F3-4822-A417-4160D90C56BD}"/>
              </a:ext>
            </a:extLst>
          </p:cNvPr>
          <p:cNvSpPr>
            <a:spLocks noGrp="1"/>
          </p:cNvSpPr>
          <p:nvPr>
            <p:ph type="sldNum" sz="quarter" idx="12"/>
          </p:nvPr>
        </p:nvSpPr>
        <p:spPr/>
        <p:txBody>
          <a:bodyPr/>
          <a:lstStyle/>
          <a:p>
            <a:fld id="{72254F8C-53A2-40E7-9441-A9BC20BAAFCE}" type="slidenum">
              <a:rPr lang="ru-RU" smtClean="0"/>
              <a:t>‹#›</a:t>
            </a:fld>
            <a:endParaRPr lang="ru-RU"/>
          </a:p>
        </p:txBody>
      </p:sp>
    </p:spTree>
    <p:extLst>
      <p:ext uri="{BB962C8B-B14F-4D97-AF65-F5344CB8AC3E}">
        <p14:creationId xmlns:p14="http://schemas.microsoft.com/office/powerpoint/2010/main" val="2143117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654E2B-E3CF-41B4-9BE7-D7519EC5C8E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99E2006-FD6C-462D-A452-463F11715AB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F536F79-BAA0-4C26-9D4C-ED6B5065A81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E30B213-BD86-4AE3-8D70-BEC984A1412A}"/>
              </a:ext>
            </a:extLst>
          </p:cNvPr>
          <p:cNvSpPr>
            <a:spLocks noGrp="1"/>
          </p:cNvSpPr>
          <p:nvPr>
            <p:ph type="dt" sz="half" idx="10"/>
          </p:nvPr>
        </p:nvSpPr>
        <p:spPr/>
        <p:txBody>
          <a:bodyPr/>
          <a:lstStyle/>
          <a:p>
            <a:fld id="{C54ED015-873F-4FC3-B4A8-1F6923C61AE4}" type="datetimeFigureOut">
              <a:rPr lang="ru-RU" smtClean="0"/>
              <a:t>20.05.2021</a:t>
            </a:fld>
            <a:endParaRPr lang="ru-RU"/>
          </a:p>
        </p:txBody>
      </p:sp>
      <p:sp>
        <p:nvSpPr>
          <p:cNvPr id="6" name="Нижний колонтитул 5">
            <a:extLst>
              <a:ext uri="{FF2B5EF4-FFF2-40B4-BE49-F238E27FC236}">
                <a16:creationId xmlns:a16="http://schemas.microsoft.com/office/drawing/2014/main" id="{B95FBCC3-C02E-4774-B1AE-A42704A8881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D010B49-647B-40A6-A517-E414F6889602}"/>
              </a:ext>
            </a:extLst>
          </p:cNvPr>
          <p:cNvSpPr>
            <a:spLocks noGrp="1"/>
          </p:cNvSpPr>
          <p:nvPr>
            <p:ph type="sldNum" sz="quarter" idx="12"/>
          </p:nvPr>
        </p:nvSpPr>
        <p:spPr/>
        <p:txBody>
          <a:bodyPr/>
          <a:lstStyle/>
          <a:p>
            <a:fld id="{72254F8C-53A2-40E7-9441-A9BC20BAAFCE}" type="slidenum">
              <a:rPr lang="ru-RU" smtClean="0"/>
              <a:t>‹#›</a:t>
            </a:fld>
            <a:endParaRPr lang="ru-RU"/>
          </a:p>
        </p:txBody>
      </p:sp>
    </p:spTree>
    <p:extLst>
      <p:ext uri="{BB962C8B-B14F-4D97-AF65-F5344CB8AC3E}">
        <p14:creationId xmlns:p14="http://schemas.microsoft.com/office/powerpoint/2010/main" val="1595875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3AE762-2413-45AA-B69E-DA8097FA624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E5E5F06D-2D6A-4B51-AF07-5BA3A75A57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49DBAD2-5158-4885-84D3-8CD52455D6D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9C2FFF8-66A0-45D8-BCA5-3AE8217700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FF9F193-2FB0-4C06-AF0F-C65B2F48E53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31EF31A-1C42-40AF-81EF-445895677315}"/>
              </a:ext>
            </a:extLst>
          </p:cNvPr>
          <p:cNvSpPr>
            <a:spLocks noGrp="1"/>
          </p:cNvSpPr>
          <p:nvPr>
            <p:ph type="dt" sz="half" idx="10"/>
          </p:nvPr>
        </p:nvSpPr>
        <p:spPr/>
        <p:txBody>
          <a:bodyPr/>
          <a:lstStyle/>
          <a:p>
            <a:fld id="{C54ED015-873F-4FC3-B4A8-1F6923C61AE4}" type="datetimeFigureOut">
              <a:rPr lang="ru-RU" smtClean="0"/>
              <a:t>20.05.2021</a:t>
            </a:fld>
            <a:endParaRPr lang="ru-RU"/>
          </a:p>
        </p:txBody>
      </p:sp>
      <p:sp>
        <p:nvSpPr>
          <p:cNvPr id="8" name="Нижний колонтитул 7">
            <a:extLst>
              <a:ext uri="{FF2B5EF4-FFF2-40B4-BE49-F238E27FC236}">
                <a16:creationId xmlns:a16="http://schemas.microsoft.com/office/drawing/2014/main" id="{92E5D29D-8847-422E-8094-3599BAB24EFA}"/>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74763406-56FD-4B71-A0D2-CED0DFF71C62}"/>
              </a:ext>
            </a:extLst>
          </p:cNvPr>
          <p:cNvSpPr>
            <a:spLocks noGrp="1"/>
          </p:cNvSpPr>
          <p:nvPr>
            <p:ph type="sldNum" sz="quarter" idx="12"/>
          </p:nvPr>
        </p:nvSpPr>
        <p:spPr/>
        <p:txBody>
          <a:bodyPr/>
          <a:lstStyle/>
          <a:p>
            <a:fld id="{72254F8C-53A2-40E7-9441-A9BC20BAAFCE}" type="slidenum">
              <a:rPr lang="ru-RU" smtClean="0"/>
              <a:t>‹#›</a:t>
            </a:fld>
            <a:endParaRPr lang="ru-RU"/>
          </a:p>
        </p:txBody>
      </p:sp>
    </p:spTree>
    <p:extLst>
      <p:ext uri="{BB962C8B-B14F-4D97-AF65-F5344CB8AC3E}">
        <p14:creationId xmlns:p14="http://schemas.microsoft.com/office/powerpoint/2010/main" val="1062476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79962B-8BD4-47EC-936A-FBA820B3CCF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DCC6534-D8F5-4F68-891B-AD322D694D51}"/>
              </a:ext>
            </a:extLst>
          </p:cNvPr>
          <p:cNvSpPr>
            <a:spLocks noGrp="1"/>
          </p:cNvSpPr>
          <p:nvPr>
            <p:ph type="dt" sz="half" idx="10"/>
          </p:nvPr>
        </p:nvSpPr>
        <p:spPr/>
        <p:txBody>
          <a:bodyPr/>
          <a:lstStyle/>
          <a:p>
            <a:fld id="{C54ED015-873F-4FC3-B4A8-1F6923C61AE4}" type="datetimeFigureOut">
              <a:rPr lang="ru-RU" smtClean="0"/>
              <a:t>20.05.2021</a:t>
            </a:fld>
            <a:endParaRPr lang="ru-RU"/>
          </a:p>
        </p:txBody>
      </p:sp>
      <p:sp>
        <p:nvSpPr>
          <p:cNvPr id="4" name="Нижний колонтитул 3">
            <a:extLst>
              <a:ext uri="{FF2B5EF4-FFF2-40B4-BE49-F238E27FC236}">
                <a16:creationId xmlns:a16="http://schemas.microsoft.com/office/drawing/2014/main" id="{1A6666AA-BBA7-4A97-B648-D7A5561DB7F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0FF91C53-783B-4C2A-AA26-C50D65495CDD}"/>
              </a:ext>
            </a:extLst>
          </p:cNvPr>
          <p:cNvSpPr>
            <a:spLocks noGrp="1"/>
          </p:cNvSpPr>
          <p:nvPr>
            <p:ph type="sldNum" sz="quarter" idx="12"/>
          </p:nvPr>
        </p:nvSpPr>
        <p:spPr/>
        <p:txBody>
          <a:bodyPr/>
          <a:lstStyle/>
          <a:p>
            <a:fld id="{72254F8C-53A2-40E7-9441-A9BC20BAAFCE}" type="slidenum">
              <a:rPr lang="ru-RU" smtClean="0"/>
              <a:t>‹#›</a:t>
            </a:fld>
            <a:endParaRPr lang="ru-RU"/>
          </a:p>
        </p:txBody>
      </p:sp>
    </p:spTree>
    <p:extLst>
      <p:ext uri="{BB962C8B-B14F-4D97-AF65-F5344CB8AC3E}">
        <p14:creationId xmlns:p14="http://schemas.microsoft.com/office/powerpoint/2010/main" val="1304376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BFF0961-EBFA-427B-8FFA-55137EB26CD5}"/>
              </a:ext>
            </a:extLst>
          </p:cNvPr>
          <p:cNvSpPr>
            <a:spLocks noGrp="1"/>
          </p:cNvSpPr>
          <p:nvPr>
            <p:ph type="dt" sz="half" idx="10"/>
          </p:nvPr>
        </p:nvSpPr>
        <p:spPr/>
        <p:txBody>
          <a:bodyPr/>
          <a:lstStyle/>
          <a:p>
            <a:fld id="{C54ED015-873F-4FC3-B4A8-1F6923C61AE4}" type="datetimeFigureOut">
              <a:rPr lang="ru-RU" smtClean="0"/>
              <a:t>20.05.2021</a:t>
            </a:fld>
            <a:endParaRPr lang="ru-RU"/>
          </a:p>
        </p:txBody>
      </p:sp>
      <p:sp>
        <p:nvSpPr>
          <p:cNvPr id="3" name="Нижний колонтитул 2">
            <a:extLst>
              <a:ext uri="{FF2B5EF4-FFF2-40B4-BE49-F238E27FC236}">
                <a16:creationId xmlns:a16="http://schemas.microsoft.com/office/drawing/2014/main" id="{A7122A5B-6B52-4366-B5ED-CACE129DBB6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44EE6F61-A390-4D90-B02A-FA1482F602A0}"/>
              </a:ext>
            </a:extLst>
          </p:cNvPr>
          <p:cNvSpPr>
            <a:spLocks noGrp="1"/>
          </p:cNvSpPr>
          <p:nvPr>
            <p:ph type="sldNum" sz="quarter" idx="12"/>
          </p:nvPr>
        </p:nvSpPr>
        <p:spPr/>
        <p:txBody>
          <a:bodyPr/>
          <a:lstStyle/>
          <a:p>
            <a:fld id="{72254F8C-53A2-40E7-9441-A9BC20BAAFCE}" type="slidenum">
              <a:rPr lang="ru-RU" smtClean="0"/>
              <a:t>‹#›</a:t>
            </a:fld>
            <a:endParaRPr lang="ru-RU"/>
          </a:p>
        </p:txBody>
      </p:sp>
    </p:spTree>
    <p:extLst>
      <p:ext uri="{BB962C8B-B14F-4D97-AF65-F5344CB8AC3E}">
        <p14:creationId xmlns:p14="http://schemas.microsoft.com/office/powerpoint/2010/main" val="3845385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F13F81-E4AD-49E5-945B-54B4F9E85D6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EA9643F-959A-4A69-98A1-27A229D5E5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A85577A-0DDF-4C8A-9E43-B34E291A64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2A2AADA-8AAA-47B6-862E-E47DE6CCFBAA}"/>
              </a:ext>
            </a:extLst>
          </p:cNvPr>
          <p:cNvSpPr>
            <a:spLocks noGrp="1"/>
          </p:cNvSpPr>
          <p:nvPr>
            <p:ph type="dt" sz="half" idx="10"/>
          </p:nvPr>
        </p:nvSpPr>
        <p:spPr/>
        <p:txBody>
          <a:bodyPr/>
          <a:lstStyle/>
          <a:p>
            <a:fld id="{C54ED015-873F-4FC3-B4A8-1F6923C61AE4}" type="datetimeFigureOut">
              <a:rPr lang="ru-RU" smtClean="0"/>
              <a:t>20.05.2021</a:t>
            </a:fld>
            <a:endParaRPr lang="ru-RU"/>
          </a:p>
        </p:txBody>
      </p:sp>
      <p:sp>
        <p:nvSpPr>
          <p:cNvPr id="6" name="Нижний колонтитул 5">
            <a:extLst>
              <a:ext uri="{FF2B5EF4-FFF2-40B4-BE49-F238E27FC236}">
                <a16:creationId xmlns:a16="http://schemas.microsoft.com/office/drawing/2014/main" id="{AD7A339E-172A-4019-B2D2-E6BF2444058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A30677B-2107-4235-8FAF-DE9F4FF1A30A}"/>
              </a:ext>
            </a:extLst>
          </p:cNvPr>
          <p:cNvSpPr>
            <a:spLocks noGrp="1"/>
          </p:cNvSpPr>
          <p:nvPr>
            <p:ph type="sldNum" sz="quarter" idx="12"/>
          </p:nvPr>
        </p:nvSpPr>
        <p:spPr/>
        <p:txBody>
          <a:bodyPr/>
          <a:lstStyle/>
          <a:p>
            <a:fld id="{72254F8C-53A2-40E7-9441-A9BC20BAAFCE}" type="slidenum">
              <a:rPr lang="ru-RU" smtClean="0"/>
              <a:t>‹#›</a:t>
            </a:fld>
            <a:endParaRPr lang="ru-RU"/>
          </a:p>
        </p:txBody>
      </p:sp>
    </p:spTree>
    <p:extLst>
      <p:ext uri="{BB962C8B-B14F-4D97-AF65-F5344CB8AC3E}">
        <p14:creationId xmlns:p14="http://schemas.microsoft.com/office/powerpoint/2010/main" val="1373422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88A3AE-2081-4E46-8F9F-A3EEE7DC7B9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11D5B90-8B41-44B4-9A86-1AD1CC9DFE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51EF8D9-5CB5-4AC2-932D-B28E263A1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70712B1-419C-444A-8844-E8D9323608C6}"/>
              </a:ext>
            </a:extLst>
          </p:cNvPr>
          <p:cNvSpPr>
            <a:spLocks noGrp="1"/>
          </p:cNvSpPr>
          <p:nvPr>
            <p:ph type="dt" sz="half" idx="10"/>
          </p:nvPr>
        </p:nvSpPr>
        <p:spPr/>
        <p:txBody>
          <a:bodyPr/>
          <a:lstStyle/>
          <a:p>
            <a:fld id="{C54ED015-873F-4FC3-B4A8-1F6923C61AE4}" type="datetimeFigureOut">
              <a:rPr lang="ru-RU" smtClean="0"/>
              <a:t>20.05.2021</a:t>
            </a:fld>
            <a:endParaRPr lang="ru-RU"/>
          </a:p>
        </p:txBody>
      </p:sp>
      <p:sp>
        <p:nvSpPr>
          <p:cNvPr id="6" name="Нижний колонтитул 5">
            <a:extLst>
              <a:ext uri="{FF2B5EF4-FFF2-40B4-BE49-F238E27FC236}">
                <a16:creationId xmlns:a16="http://schemas.microsoft.com/office/drawing/2014/main" id="{8AC45911-8D24-4935-80AA-927B71E00D2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D617338-71C1-4E65-82FE-DC657D7B4CEE}"/>
              </a:ext>
            </a:extLst>
          </p:cNvPr>
          <p:cNvSpPr>
            <a:spLocks noGrp="1"/>
          </p:cNvSpPr>
          <p:nvPr>
            <p:ph type="sldNum" sz="quarter" idx="12"/>
          </p:nvPr>
        </p:nvSpPr>
        <p:spPr/>
        <p:txBody>
          <a:bodyPr/>
          <a:lstStyle/>
          <a:p>
            <a:fld id="{72254F8C-53A2-40E7-9441-A9BC20BAAFCE}" type="slidenum">
              <a:rPr lang="ru-RU" smtClean="0"/>
              <a:t>‹#›</a:t>
            </a:fld>
            <a:endParaRPr lang="ru-RU"/>
          </a:p>
        </p:txBody>
      </p:sp>
    </p:spTree>
    <p:extLst>
      <p:ext uri="{BB962C8B-B14F-4D97-AF65-F5344CB8AC3E}">
        <p14:creationId xmlns:p14="http://schemas.microsoft.com/office/powerpoint/2010/main" val="3124569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3F138D-D638-4823-896C-A09E771943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B70A2F5-8A28-4854-A8FB-0FE707E0E2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9AB369D-2479-4218-A159-5AF12C737B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4ED015-873F-4FC3-B4A8-1F6923C61AE4}" type="datetimeFigureOut">
              <a:rPr lang="ru-RU" smtClean="0"/>
              <a:t>20.05.2021</a:t>
            </a:fld>
            <a:endParaRPr lang="ru-RU"/>
          </a:p>
        </p:txBody>
      </p:sp>
      <p:sp>
        <p:nvSpPr>
          <p:cNvPr id="5" name="Нижний колонтитул 4">
            <a:extLst>
              <a:ext uri="{FF2B5EF4-FFF2-40B4-BE49-F238E27FC236}">
                <a16:creationId xmlns:a16="http://schemas.microsoft.com/office/drawing/2014/main" id="{87E143BB-E3AF-47CE-8604-44E388292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6F96841E-DB8E-4144-BB81-19518F84E3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54F8C-53A2-40E7-9441-A9BC20BAAFCE}" type="slidenum">
              <a:rPr lang="ru-RU" smtClean="0"/>
              <a:t>‹#›</a:t>
            </a:fld>
            <a:endParaRPr lang="ru-RU"/>
          </a:p>
        </p:txBody>
      </p:sp>
    </p:spTree>
    <p:extLst>
      <p:ext uri="{BB962C8B-B14F-4D97-AF65-F5344CB8AC3E}">
        <p14:creationId xmlns:p14="http://schemas.microsoft.com/office/powerpoint/2010/main" val="2000894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seminar-ikt.online/korpsekreta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seminar-ikt.online/korpsekretar/" TargetMode="External"/><Relationship Id="rId7" Type="http://schemas.openxmlformats.org/officeDocument/2006/relationships/hyperlink" Target="instagram.com/ureskul.expert/" TargetMode="Externa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hyperlink" Target="https://drive.google.com/drive/folders/1Afn8-Fc0q8luQTwSNREdB5AUK7QXZKmN?usp=sharing" TargetMode="External"/><Relationship Id="rId11" Type="http://schemas.openxmlformats.org/officeDocument/2006/relationships/hyperlink" Target="vk.com/id431891255" TargetMode="External"/><Relationship Id="rId5" Type="http://schemas.openxmlformats.org/officeDocument/2006/relationships/image" Target="../media/image10.jpg"/><Relationship Id="rId10" Type="http://schemas.openxmlformats.org/officeDocument/2006/relationships/hyperlink" Target="facebook.com/sergey.ureskul" TargetMode="External"/><Relationship Id="rId4" Type="http://schemas.openxmlformats.org/officeDocument/2006/relationships/image" Target="../media/image8.png"/><Relationship Id="rId9" Type="http://schemas.openxmlformats.org/officeDocument/2006/relationships/hyperlink" Target="youtube.com/channel/UCzoK7fa9GO39QHsj8KZTzG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seminar-ikt.online/korpsekreta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seminar-ikt.online/korpsekreta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seminar-ikt.online/korpsekretar/"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gif"/><Relationship Id="rId3" Type="http://schemas.openxmlformats.org/officeDocument/2006/relationships/image" Target="../media/image16.jpg"/><Relationship Id="rId7" Type="http://schemas.openxmlformats.org/officeDocument/2006/relationships/image" Target="../media/image20.jpeg"/><Relationship Id="rId12" Type="http://schemas.openxmlformats.org/officeDocument/2006/relationships/image" Target="../media/image24.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hyperlink" Target="https://youtu.be/o-PmGE0NDfg" TargetMode="External"/><Relationship Id="rId5" Type="http://schemas.openxmlformats.org/officeDocument/2006/relationships/image" Target="../media/image18.jp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8.jpg"/><Relationship Id="rId18" Type="http://schemas.openxmlformats.org/officeDocument/2006/relationships/image" Target="../media/image43.jpg"/><Relationship Id="rId3" Type="http://schemas.openxmlformats.org/officeDocument/2006/relationships/image" Target="../media/image28.jpg"/><Relationship Id="rId7" Type="http://schemas.openxmlformats.org/officeDocument/2006/relationships/image" Target="../media/image32.jpg"/><Relationship Id="rId12" Type="http://schemas.openxmlformats.org/officeDocument/2006/relationships/image" Target="../media/image37.jpg"/><Relationship Id="rId17" Type="http://schemas.openxmlformats.org/officeDocument/2006/relationships/image" Target="../media/image42.jpg"/><Relationship Id="rId2" Type="http://schemas.openxmlformats.org/officeDocument/2006/relationships/image" Target="../media/image27.jpg"/><Relationship Id="rId16" Type="http://schemas.openxmlformats.org/officeDocument/2006/relationships/image" Target="../media/image41.jpg"/><Relationship Id="rId20"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5" Type="http://schemas.openxmlformats.org/officeDocument/2006/relationships/image" Target="../media/image40.jpg"/><Relationship Id="rId10" Type="http://schemas.openxmlformats.org/officeDocument/2006/relationships/image" Target="../media/image35.jpg"/><Relationship Id="rId19" Type="http://schemas.openxmlformats.org/officeDocument/2006/relationships/image" Target="../media/image44.jpg"/><Relationship Id="rId4" Type="http://schemas.openxmlformats.org/officeDocument/2006/relationships/image" Target="../media/image29.jpg"/><Relationship Id="rId9" Type="http://schemas.openxmlformats.org/officeDocument/2006/relationships/image" Target="../media/image34.jpg"/><Relationship Id="rId1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hyperlink" Target="https://seminar-ikt.online/korpsekretar/"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eminar-ikt.online/korpsekretar/"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hyperlink" Target="mailto:seminar@iktmail.ru" TargetMode="External"/><Relationship Id="rId5" Type="http://schemas.openxmlformats.org/officeDocument/2006/relationships/hyperlink" Target="tel:+78005517057"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seminar-ikt.online/korpsekretar/"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hlinkClick r:id="rId2"/>
            <a:extLst>
              <a:ext uri="{FF2B5EF4-FFF2-40B4-BE49-F238E27FC236}">
                <a16:creationId xmlns:a16="http://schemas.microsoft.com/office/drawing/2014/main" id="{81091DF0-8DB5-42BB-96A0-FEF0CA5F5E3D}"/>
              </a:ext>
            </a:extLst>
          </p:cNvPr>
          <p:cNvPicPr>
            <a:picLocks noChangeAspect="1"/>
          </p:cNvPicPr>
          <p:nvPr/>
        </p:nvPicPr>
        <p:blipFill rotWithShape="1">
          <a:blip r:embed="rId3">
            <a:extLst>
              <a:ext uri="{28A0092B-C50C-407E-A947-70E740481C1C}">
                <a14:useLocalDpi xmlns:a14="http://schemas.microsoft.com/office/drawing/2010/main" val="0"/>
              </a:ext>
            </a:extLst>
          </a:blip>
          <a:srcRect l="4439" t="36872" r="57768" b="1679"/>
          <a:stretch/>
        </p:blipFill>
        <p:spPr>
          <a:xfrm>
            <a:off x="0" y="1323000"/>
            <a:ext cx="4608000" cy="4212000"/>
          </a:xfrm>
          <a:prstGeom prst="rect">
            <a:avLst/>
          </a:prstGeom>
        </p:spPr>
      </p:pic>
      <p:sp>
        <p:nvSpPr>
          <p:cNvPr id="2" name="Заголовок 1">
            <a:extLst>
              <a:ext uri="{FF2B5EF4-FFF2-40B4-BE49-F238E27FC236}">
                <a16:creationId xmlns:a16="http://schemas.microsoft.com/office/drawing/2014/main" id="{0ACA013C-1889-4945-BDB5-A4823CA2369F}"/>
              </a:ext>
            </a:extLst>
          </p:cNvPr>
          <p:cNvSpPr>
            <a:spLocks noGrp="1"/>
          </p:cNvSpPr>
          <p:nvPr>
            <p:ph type="ctrTitle"/>
          </p:nvPr>
        </p:nvSpPr>
        <p:spPr>
          <a:xfrm>
            <a:off x="4857136" y="1323001"/>
            <a:ext cx="6843326" cy="1960820"/>
          </a:xfrm>
        </p:spPr>
        <p:txBody>
          <a:bodyPr>
            <a:noAutofit/>
          </a:bodyPr>
          <a:lstStyle/>
          <a:p>
            <a:pPr algn="l"/>
            <a:r>
              <a:rPr lang="ru-RU" sz="3200" b="1" i="0" dirty="0">
                <a:solidFill>
                  <a:srgbClr val="00AEFF"/>
                </a:solidFill>
                <a:effectLst/>
              </a:rPr>
              <a:t>Программа </a:t>
            </a:r>
            <a:br>
              <a:rPr lang="ru-RU" sz="3200" b="1" i="0" dirty="0">
                <a:solidFill>
                  <a:srgbClr val="00AEFF"/>
                </a:solidFill>
                <a:effectLst/>
              </a:rPr>
            </a:br>
            <a:r>
              <a:rPr lang="ru-RU" sz="3200" b="1" i="0" dirty="0">
                <a:solidFill>
                  <a:srgbClr val="00AEFF"/>
                </a:solidFill>
                <a:effectLst/>
              </a:rPr>
              <a:t>повышения квалификации "Корпоративный секретарь" в </a:t>
            </a:r>
            <a:r>
              <a:rPr lang="en-US" sz="3200" b="1" i="0" dirty="0">
                <a:solidFill>
                  <a:srgbClr val="00AEFF"/>
                </a:solidFill>
                <a:effectLst/>
              </a:rPr>
              <a:t>online-</a:t>
            </a:r>
            <a:r>
              <a:rPr lang="ru-RU" sz="3200" b="1" i="0" dirty="0">
                <a:solidFill>
                  <a:srgbClr val="00AEFF"/>
                </a:solidFill>
                <a:effectLst/>
              </a:rPr>
              <a:t>формате</a:t>
            </a:r>
            <a:endParaRPr lang="ru-RU" sz="3200" dirty="0"/>
          </a:p>
        </p:txBody>
      </p:sp>
      <p:sp>
        <p:nvSpPr>
          <p:cNvPr id="3" name="Подзаголовок 2">
            <a:extLst>
              <a:ext uri="{FF2B5EF4-FFF2-40B4-BE49-F238E27FC236}">
                <a16:creationId xmlns:a16="http://schemas.microsoft.com/office/drawing/2014/main" id="{CA02637D-7045-4731-9FB2-306B491BCFDD}"/>
              </a:ext>
            </a:extLst>
          </p:cNvPr>
          <p:cNvSpPr>
            <a:spLocks noGrp="1"/>
          </p:cNvSpPr>
          <p:nvPr>
            <p:ph type="subTitle" idx="1"/>
          </p:nvPr>
        </p:nvSpPr>
        <p:spPr>
          <a:xfrm>
            <a:off x="4857136" y="3375896"/>
            <a:ext cx="6843326" cy="645497"/>
          </a:xfrm>
        </p:spPr>
        <p:txBody>
          <a:bodyPr>
            <a:normAutofit/>
          </a:bodyPr>
          <a:lstStyle/>
          <a:p>
            <a:pPr algn="l"/>
            <a:r>
              <a:rPr lang="ru-RU" sz="1800" b="1" i="0" dirty="0">
                <a:solidFill>
                  <a:srgbClr val="9E9E9E"/>
                </a:solidFill>
                <a:effectLst/>
                <a:latin typeface="+mj-lt"/>
              </a:rPr>
              <a:t>Обучение корпоративному праву юристов, бухгалтеров, директоров и собственников компаний</a:t>
            </a:r>
            <a:endParaRPr lang="ru-RU" sz="1800" dirty="0">
              <a:latin typeface="+mj-lt"/>
            </a:endParaRPr>
          </a:p>
        </p:txBody>
      </p:sp>
      <p:sp>
        <p:nvSpPr>
          <p:cNvPr id="8" name="TextBox 7">
            <a:extLst>
              <a:ext uri="{FF2B5EF4-FFF2-40B4-BE49-F238E27FC236}">
                <a16:creationId xmlns:a16="http://schemas.microsoft.com/office/drawing/2014/main" id="{19FD97C2-0211-4488-A50F-0B367EB313AE}"/>
              </a:ext>
            </a:extLst>
          </p:cNvPr>
          <p:cNvSpPr txBox="1"/>
          <p:nvPr/>
        </p:nvSpPr>
        <p:spPr>
          <a:xfrm>
            <a:off x="4857135" y="4113469"/>
            <a:ext cx="6843327" cy="1015663"/>
          </a:xfrm>
          <a:prstGeom prst="rect">
            <a:avLst/>
          </a:prstGeom>
          <a:noFill/>
        </p:spPr>
        <p:txBody>
          <a:bodyPr wrap="square">
            <a:spAutoFit/>
          </a:bodyPr>
          <a:lstStyle/>
          <a:p>
            <a:pPr algn="l"/>
            <a:r>
              <a:rPr lang="ru-RU" sz="1200" b="0" i="0" dirty="0">
                <a:solidFill>
                  <a:srgbClr val="1B1B1C"/>
                </a:solidFill>
                <a:effectLst/>
                <a:latin typeface="+mj-lt"/>
              </a:rPr>
              <a:t>- удостоверение о повышении квалификации государственного образца;</a:t>
            </a:r>
          </a:p>
          <a:p>
            <a:pPr algn="l"/>
            <a:r>
              <a:rPr lang="ru-RU" sz="1200" b="0" i="0" dirty="0">
                <a:solidFill>
                  <a:srgbClr val="1B1B1C"/>
                </a:solidFill>
                <a:effectLst/>
                <a:latin typeface="+mj-lt"/>
              </a:rPr>
              <a:t>- преподаватели курса - лучшие эксперты по корпоративному праву России;</a:t>
            </a:r>
          </a:p>
          <a:p>
            <a:pPr algn="l"/>
            <a:r>
              <a:rPr lang="ru-RU" sz="1200" b="0" i="0" dirty="0">
                <a:solidFill>
                  <a:srgbClr val="1B1B1C"/>
                </a:solidFill>
                <a:effectLst/>
                <a:latin typeface="+mj-lt"/>
              </a:rPr>
              <a:t>- онлайн и офлайн форматы обучения;</a:t>
            </a:r>
          </a:p>
          <a:p>
            <a:pPr algn="l"/>
            <a:r>
              <a:rPr lang="ru-RU" sz="1200" b="0" i="0" dirty="0">
                <a:solidFill>
                  <a:srgbClr val="1B1B1C"/>
                </a:solidFill>
                <a:effectLst/>
                <a:latin typeface="+mj-lt"/>
              </a:rPr>
              <a:t>- бесплатное членство в Национальной ассоциации корпоративных юристов;</a:t>
            </a:r>
          </a:p>
          <a:p>
            <a:pPr algn="l"/>
            <a:r>
              <a:rPr lang="ru-RU" sz="1200" b="0" i="0" dirty="0">
                <a:solidFill>
                  <a:srgbClr val="1B1B1C"/>
                </a:solidFill>
                <a:effectLst/>
                <a:latin typeface="+mj-lt"/>
              </a:rPr>
              <a:t>- помощь в трудоустройстве.</a:t>
            </a:r>
          </a:p>
        </p:txBody>
      </p:sp>
    </p:spTree>
    <p:extLst>
      <p:ext uri="{BB962C8B-B14F-4D97-AF65-F5344CB8AC3E}">
        <p14:creationId xmlns:p14="http://schemas.microsoft.com/office/powerpoint/2010/main" val="3024246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graphicFrame>
        <p:nvGraphicFramePr>
          <p:cNvPr id="6" name="Таблица 6">
            <a:extLst>
              <a:ext uri="{FF2B5EF4-FFF2-40B4-BE49-F238E27FC236}">
                <a16:creationId xmlns:a16="http://schemas.microsoft.com/office/drawing/2014/main" id="{1A46E2FA-2744-4D3A-9957-7B24269E320B}"/>
              </a:ext>
            </a:extLst>
          </p:cNvPr>
          <p:cNvGraphicFramePr>
            <a:graphicFrameLocks noGrp="1"/>
          </p:cNvGraphicFramePr>
          <p:nvPr>
            <p:ph idx="1"/>
            <p:extLst>
              <p:ext uri="{D42A27DB-BD31-4B8C-83A1-F6EECF244321}">
                <p14:modId xmlns:p14="http://schemas.microsoft.com/office/powerpoint/2010/main" val="3964290577"/>
              </p:ext>
            </p:extLst>
          </p:nvPr>
        </p:nvGraphicFramePr>
        <p:xfrm>
          <a:off x="526212" y="545226"/>
          <a:ext cx="11128076" cy="5767083"/>
        </p:xfrm>
        <a:graphic>
          <a:graphicData uri="http://schemas.openxmlformats.org/drawingml/2006/table">
            <a:tbl>
              <a:tblPr firstRow="1" bandRow="1">
                <a:tableStyleId>{5C22544A-7EE6-4342-B048-85BDC9FD1C3A}</a:tableStyleId>
              </a:tblPr>
              <a:tblGrid>
                <a:gridCol w="3053075">
                  <a:extLst>
                    <a:ext uri="{9D8B030D-6E8A-4147-A177-3AD203B41FA5}">
                      <a16:colId xmlns:a16="http://schemas.microsoft.com/office/drawing/2014/main" val="2979741816"/>
                    </a:ext>
                  </a:extLst>
                </a:gridCol>
                <a:gridCol w="8075001">
                  <a:extLst>
                    <a:ext uri="{9D8B030D-6E8A-4147-A177-3AD203B41FA5}">
                      <a16:colId xmlns:a16="http://schemas.microsoft.com/office/drawing/2014/main" val="1878698616"/>
                    </a:ext>
                  </a:extLst>
                </a:gridCol>
              </a:tblGrid>
              <a:tr h="1075721">
                <a:tc gridSpan="2">
                  <a:txBody>
                    <a:bodyPr/>
                    <a:lstStyle/>
                    <a:p>
                      <a:r>
                        <a:rPr lang="ru-RU" sz="1400" b="1" i="0" kern="1200" dirty="0">
                          <a:solidFill>
                            <a:schemeClr val="bg1"/>
                          </a:solidFill>
                          <a:effectLst/>
                          <a:latin typeface="+mn-lt"/>
                          <a:ea typeface="+mn-ea"/>
                          <a:cs typeface="+mn-cs"/>
                        </a:rPr>
                        <a:t>РАЗДЕЛ 8. </a:t>
                      </a:r>
                    </a:p>
                    <a:p>
                      <a:r>
                        <a:rPr lang="ru-RU" sz="1400" b="1" i="0" kern="1200" dirty="0">
                          <a:solidFill>
                            <a:schemeClr val="lt1"/>
                          </a:solidFill>
                          <a:effectLst/>
                          <a:latin typeface="+mn-lt"/>
                          <a:ea typeface="+mn-ea"/>
                          <a:cs typeface="+mn-cs"/>
                        </a:rPr>
                        <a:t>Поглощения и вытеснения в акционерных обществах: функции и задачи корпоративного секретаря</a:t>
                      </a:r>
                      <a:endParaRPr lang="ru-RU" sz="1400" b="1" i="0" kern="1200" dirty="0">
                        <a:solidFill>
                          <a:schemeClr val="bg1"/>
                        </a:solidFill>
                        <a:effectLst/>
                        <a:latin typeface="+mn-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AEFF"/>
                    </a:solidFill>
                  </a:tcPr>
                </a:tc>
                <a:tc hMerge="1">
                  <a:txBody>
                    <a:bodyPr/>
                    <a:lstStyle/>
                    <a:p>
                      <a:endParaRPr lang="ru-RU" sz="1600" dirty="0"/>
                    </a:p>
                  </a:txBody>
                  <a:tcPr>
                    <a:solidFill>
                      <a:srgbClr val="00AEFF"/>
                    </a:solidFill>
                  </a:tcPr>
                </a:tc>
                <a:extLst>
                  <a:ext uri="{0D108BD9-81ED-4DB2-BD59-A6C34878D82A}">
                    <a16:rowId xmlns:a16="http://schemas.microsoft.com/office/drawing/2014/main" val="1829455019"/>
                  </a:ext>
                </a:extLst>
              </a:tr>
              <a:tr h="1836912">
                <a:tc>
                  <a:txBody>
                    <a:bodyPr/>
                    <a:lstStyle/>
                    <a:p>
                      <a:r>
                        <a:rPr lang="ru-RU" sz="1100" b="1" i="1" kern="1200" dirty="0">
                          <a:solidFill>
                            <a:schemeClr val="dk1"/>
                          </a:solidFill>
                          <a:effectLst/>
                          <a:latin typeface="+mn-lt"/>
                          <a:ea typeface="+mn-ea"/>
                          <a:cs typeface="+mn-cs"/>
                        </a:rPr>
                        <a:t>Тема 8.1. Порядок поглощения и вытеснения акционеров: актуальные правовые проблемы. Способы защиты прав акционеров.</a:t>
                      </a:r>
                      <a:endParaRPr lang="ru-RU" sz="400" b="1" i="1" dirty="0"/>
                    </a:p>
                  </a:txBody>
                  <a:tcPr>
                    <a:lnL w="12700" cap="flat" cmpd="sng" algn="ctr">
                      <a:solidFill>
                        <a:schemeClr val="tx1"/>
                      </a:solidFill>
                      <a:prstDash val="solid"/>
                      <a:round/>
                      <a:headEnd type="none" w="med" len="med"/>
                      <a:tailEnd type="none" w="med" len="med"/>
                    </a:lnL>
                    <a:no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Понятие слияний и поглощений. Основные способы установления контроля над корпорацией и принадлежащими ей активами. Реорганизация как способ совершения сделок слияния и поглощения. Приобретение акций и долей участия корпораций. Сравнение способов совершения сделок слияния и поглощения, выявление позитивных и негативных черт. Стадии совершения слияний и поглощений. Юридически значимые документы, оформляемые на каждой стадии сделки. Особенности заключения договоров, подписания соглашений в процессе слияний и поглощений. Основные способы расчетов. Способы защиты прав акционеров (участников) хозяйственного общества.</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645587230"/>
                  </a:ext>
                </a:extLst>
              </a:tr>
              <a:tr h="1290865">
                <a:tc gridSpan="2">
                  <a:txBody>
                    <a:bodyPr/>
                    <a:lstStyle/>
                    <a:p>
                      <a:r>
                        <a:rPr lang="ru-RU" sz="1400" b="1" i="0" kern="1200" dirty="0">
                          <a:solidFill>
                            <a:schemeClr val="bg1"/>
                          </a:solidFill>
                          <a:effectLst/>
                          <a:latin typeface="+mn-lt"/>
                          <a:ea typeface="+mn-ea"/>
                          <a:cs typeface="+mn-cs"/>
                        </a:rPr>
                        <a:t>РАЗДЕЛ 9. </a:t>
                      </a:r>
                    </a:p>
                    <a:p>
                      <a:r>
                        <a:rPr lang="ru-RU" sz="1400" b="1" i="0" kern="1200" dirty="0">
                          <a:solidFill>
                            <a:schemeClr val="bg1"/>
                          </a:solidFill>
                          <a:effectLst/>
                          <a:latin typeface="+mn-lt"/>
                          <a:ea typeface="+mn-ea"/>
                          <a:cs typeface="+mn-cs"/>
                        </a:rPr>
                        <a:t>Судебная практика: корпоративные споры. Типичные ошибки и нарушения акционерных обществ и их органов управления, ответственность за их совершение</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AEFF"/>
                    </a:solidFill>
                  </a:tcPr>
                </a:tc>
                <a:tc hMerge="1">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На какие акционерные общества распространяется обязанность по раскрытию информации. Интерпретация решения Банка России об освобождении эмитента от обязанности осуществлять раскрытие информации.</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884214644"/>
                  </a:ext>
                </a:extLst>
              </a:tr>
              <a:tr h="1563585">
                <a:tc gridSpan="2">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Корпоративные конфликты в АО: понятие, природа, причины и основные виды. Типизация конфликтов. Модель и признаки конфликта, процесс развития конфликта. Диагностика конфликтной ситуации. Направления минимизации конфликтов. Основные процедуры разрешения конфликтов. Обеспечение корпоративным секретарем надлежащего рассмотрения обществом обращений акционеров. Анализ организационного конфликта. Стратегии разрешения и предупреждения конфликта. Конфликты в системе управления. Стратегия и тактика поведения в конфликте. Стратегия разрешения и предупреждения конфликта. Эффективные переговоры. Судебная практика.</a:t>
                      </a:r>
                      <a:endParaRPr lang="ru-RU" sz="800" b="0" i="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Корпоративные конфликты в АО: понятие, природа, причины и основные виды. Типизация конфликтов. Модель и признаки конфликта, процесс развития конфликта. Диагностика конфликтной ситуации. Направления минимизации конфликтов. Основные процедуры разрешения конфликтов. Обеспечение корпоративным секретарем надлежащего рассмотрения обществом обращений акционеров. Анализ</a:t>
                      </a:r>
                    </a:p>
                    <a:p>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организационного конфликта. Стратегии разрешения и предупреждения конфликта. Конфликты в системе управления. Стратегия и тактика поведения в конфликте. Стратегия разрешения и предупреждения конфликта. Эффективные переговоры. Судебная практика.</a:t>
                      </a:r>
                      <a:endParaRPr lang="ru-RU" sz="800" b="0" i="0" kern="1200" dirty="0">
                        <a:solidFill>
                          <a:schemeClr val="dk1"/>
                        </a:solidFill>
                        <a:effectLst/>
                        <a:latin typeface="+mn-lt"/>
                        <a:ea typeface="+mn-ea"/>
                        <a:cs typeface="+mn-cs"/>
                      </a:endParaRP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248219359"/>
                  </a:ext>
                </a:extLst>
              </a:tr>
            </a:tbl>
          </a:graphicData>
        </a:graphic>
      </p:graphicFrame>
    </p:spTree>
    <p:extLst>
      <p:ext uri="{BB962C8B-B14F-4D97-AF65-F5344CB8AC3E}">
        <p14:creationId xmlns:p14="http://schemas.microsoft.com/office/powerpoint/2010/main" val="1767924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988CA01-1C3D-46CA-808E-64250B66CA36}"/>
              </a:ext>
            </a:extLst>
          </p:cNvPr>
          <p:cNvSpPr/>
          <p:nvPr/>
        </p:nvSpPr>
        <p:spPr>
          <a:xfrm>
            <a:off x="1" y="0"/>
            <a:ext cx="12192000" cy="6858000"/>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latin typeface="+mj-lt"/>
            </a:endParaRPr>
          </a:p>
        </p:txBody>
      </p:sp>
      <p:sp>
        <p:nvSpPr>
          <p:cNvPr id="5" name="Заголовок 1">
            <a:extLst>
              <a:ext uri="{FF2B5EF4-FFF2-40B4-BE49-F238E27FC236}">
                <a16:creationId xmlns:a16="http://schemas.microsoft.com/office/drawing/2014/main" id="{9C54F0AD-F174-4454-86C2-F882B1779D40}"/>
              </a:ext>
            </a:extLst>
          </p:cNvPr>
          <p:cNvSpPr>
            <a:spLocks noGrp="1"/>
          </p:cNvSpPr>
          <p:nvPr>
            <p:ph type="title"/>
          </p:nvPr>
        </p:nvSpPr>
        <p:spPr>
          <a:xfrm>
            <a:off x="405580" y="460475"/>
            <a:ext cx="11221619" cy="539443"/>
          </a:xfrm>
        </p:spPr>
        <p:txBody>
          <a:bodyPr>
            <a:normAutofit/>
          </a:bodyPr>
          <a:lstStyle/>
          <a:p>
            <a:r>
              <a:rPr lang="ru-RU" sz="3200" b="1" i="0" dirty="0">
                <a:solidFill>
                  <a:schemeClr val="bg1"/>
                </a:solidFill>
                <a:effectLst/>
              </a:rPr>
              <a:t>Преподаватели</a:t>
            </a:r>
            <a:endParaRPr lang="ru-RU" sz="3200" b="1" dirty="0">
              <a:solidFill>
                <a:schemeClr val="bg1"/>
              </a:solidFill>
            </a:endParaRPr>
          </a:p>
        </p:txBody>
      </p:sp>
      <p:pic>
        <p:nvPicPr>
          <p:cNvPr id="6" name="Рисунок 5">
            <a:hlinkClick r:id="rId3"/>
            <a:extLst>
              <a:ext uri="{FF2B5EF4-FFF2-40B4-BE49-F238E27FC236}">
                <a16:creationId xmlns:a16="http://schemas.microsoft.com/office/drawing/2014/main" id="{B7F234EF-F64C-47C6-940E-F891830B2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1299" y="455480"/>
            <a:ext cx="635900" cy="635900"/>
          </a:xfrm>
          <a:prstGeom prst="rect">
            <a:avLst/>
          </a:prstGeom>
        </p:spPr>
      </p:pic>
      <p:pic>
        <p:nvPicPr>
          <p:cNvPr id="8" name="Рисунок 7">
            <a:extLst>
              <a:ext uri="{FF2B5EF4-FFF2-40B4-BE49-F238E27FC236}">
                <a16:creationId xmlns:a16="http://schemas.microsoft.com/office/drawing/2014/main" id="{06EC5F32-F06C-4F0A-A9C5-912ED71F72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302" y="1519385"/>
            <a:ext cx="3596147" cy="4796555"/>
          </a:xfrm>
          <a:prstGeom prst="rect">
            <a:avLst/>
          </a:prstGeom>
        </p:spPr>
      </p:pic>
      <p:sp>
        <p:nvSpPr>
          <p:cNvPr id="10" name="TextBox 9">
            <a:extLst>
              <a:ext uri="{FF2B5EF4-FFF2-40B4-BE49-F238E27FC236}">
                <a16:creationId xmlns:a16="http://schemas.microsoft.com/office/drawing/2014/main" id="{4277009C-12DA-4A60-A912-1711222EE4CA}"/>
              </a:ext>
            </a:extLst>
          </p:cNvPr>
          <p:cNvSpPr txBox="1"/>
          <p:nvPr/>
        </p:nvSpPr>
        <p:spPr>
          <a:xfrm>
            <a:off x="4289322" y="1794699"/>
            <a:ext cx="7556090" cy="707886"/>
          </a:xfrm>
          <a:prstGeom prst="rect">
            <a:avLst/>
          </a:prstGeom>
          <a:noFill/>
        </p:spPr>
        <p:txBody>
          <a:bodyPr wrap="square">
            <a:spAutoFit/>
          </a:bodyPr>
          <a:lstStyle/>
          <a:p>
            <a:pPr algn="l"/>
            <a:r>
              <a:rPr lang="ru-RU" sz="2000" b="1" i="0" dirty="0" err="1">
                <a:solidFill>
                  <a:srgbClr val="FFFFFF"/>
                </a:solidFill>
                <a:effectLst/>
                <a:latin typeface="+mj-lt"/>
              </a:rPr>
              <a:t>Урескул</a:t>
            </a:r>
            <a:endParaRPr lang="ru-RU" sz="2000" b="0" i="0" dirty="0">
              <a:solidFill>
                <a:srgbClr val="FFFFFF"/>
              </a:solidFill>
              <a:effectLst/>
              <a:latin typeface="+mj-lt"/>
            </a:endParaRPr>
          </a:p>
          <a:p>
            <a:pPr algn="l"/>
            <a:r>
              <a:rPr lang="ru-RU" sz="2000" b="0" i="0" dirty="0">
                <a:solidFill>
                  <a:srgbClr val="FFFFFF"/>
                </a:solidFill>
                <a:effectLst/>
                <a:latin typeface="+mj-lt"/>
              </a:rPr>
              <a:t>Сергей Владиславович</a:t>
            </a:r>
          </a:p>
        </p:txBody>
      </p:sp>
      <p:sp>
        <p:nvSpPr>
          <p:cNvPr id="12" name="TextBox 11">
            <a:extLst>
              <a:ext uri="{FF2B5EF4-FFF2-40B4-BE49-F238E27FC236}">
                <a16:creationId xmlns:a16="http://schemas.microsoft.com/office/drawing/2014/main" id="{BCA13283-E29B-451F-BAC7-1DE9CEB07799}"/>
              </a:ext>
            </a:extLst>
          </p:cNvPr>
          <p:cNvSpPr txBox="1"/>
          <p:nvPr/>
        </p:nvSpPr>
        <p:spPr>
          <a:xfrm>
            <a:off x="4289322" y="2502585"/>
            <a:ext cx="7588044" cy="430887"/>
          </a:xfrm>
          <a:prstGeom prst="rect">
            <a:avLst/>
          </a:prstGeom>
          <a:noFill/>
        </p:spPr>
        <p:txBody>
          <a:bodyPr wrap="square">
            <a:spAutoFit/>
          </a:bodyPr>
          <a:lstStyle/>
          <a:p>
            <a:pPr algn="l"/>
            <a:r>
              <a:rPr lang="ru-RU" sz="1050" b="0" i="0" dirty="0">
                <a:solidFill>
                  <a:srgbClr val="838385"/>
                </a:solidFill>
                <a:effectLst/>
                <a:latin typeface="+mj-lt"/>
              </a:rPr>
              <a:t>Генеральный директор </a:t>
            </a:r>
            <a:r>
              <a:rPr lang="ru-RU" sz="1050" b="1" i="0" dirty="0">
                <a:solidFill>
                  <a:srgbClr val="838385"/>
                </a:solidFill>
                <a:effectLst/>
                <a:latin typeface="+mj-lt"/>
              </a:rPr>
              <a:t>АО "Институт Корпоративных Технологий"</a:t>
            </a:r>
            <a:endParaRPr lang="ru-RU" sz="1050" b="0" i="0" dirty="0">
              <a:solidFill>
                <a:srgbClr val="FFFFFF"/>
              </a:solidFill>
              <a:effectLst/>
              <a:latin typeface="+mj-lt"/>
            </a:endParaRPr>
          </a:p>
          <a:p>
            <a:pPr algn="l"/>
            <a:r>
              <a:rPr lang="ru-RU" sz="1050" b="0" i="0" dirty="0">
                <a:solidFill>
                  <a:srgbClr val="838385"/>
                </a:solidFill>
                <a:effectLst/>
                <a:latin typeface="+mj-lt"/>
              </a:rPr>
              <a:t>Учредитель и президент </a:t>
            </a:r>
            <a:r>
              <a:rPr lang="ru-RU" sz="1050" b="1" i="0" dirty="0">
                <a:solidFill>
                  <a:srgbClr val="838385"/>
                </a:solidFill>
                <a:effectLst/>
                <a:latin typeface="+mj-lt"/>
              </a:rPr>
              <a:t>НАКЮР</a:t>
            </a:r>
            <a:endParaRPr lang="ru-RU" sz="1050" b="0" i="0" dirty="0">
              <a:solidFill>
                <a:srgbClr val="FFFFFF"/>
              </a:solidFill>
              <a:effectLst/>
              <a:latin typeface="+mj-lt"/>
            </a:endParaRPr>
          </a:p>
        </p:txBody>
      </p:sp>
      <p:sp>
        <p:nvSpPr>
          <p:cNvPr id="14" name="TextBox 13">
            <a:extLst>
              <a:ext uri="{FF2B5EF4-FFF2-40B4-BE49-F238E27FC236}">
                <a16:creationId xmlns:a16="http://schemas.microsoft.com/office/drawing/2014/main" id="{EAB41CB3-2B87-4867-A7B1-E9B80C4D70A1}"/>
              </a:ext>
            </a:extLst>
          </p:cNvPr>
          <p:cNvSpPr txBox="1"/>
          <p:nvPr/>
        </p:nvSpPr>
        <p:spPr>
          <a:xfrm>
            <a:off x="4289321" y="2990239"/>
            <a:ext cx="7556089" cy="3454792"/>
          </a:xfrm>
          <a:prstGeom prst="rect">
            <a:avLst/>
          </a:prstGeom>
          <a:noFill/>
        </p:spPr>
        <p:txBody>
          <a:bodyPr wrap="square">
            <a:spAutoFit/>
          </a:bodyPr>
          <a:lstStyle/>
          <a:p>
            <a:r>
              <a:rPr lang="ru-RU" sz="1150" b="0" i="0" dirty="0">
                <a:solidFill>
                  <a:schemeClr val="bg1"/>
                </a:solidFill>
                <a:effectLst/>
                <a:latin typeface="+mj-lt"/>
              </a:rPr>
              <a:t>- </a:t>
            </a:r>
            <a:r>
              <a:rPr lang="en-US" sz="1150" b="0" i="0" dirty="0">
                <a:solidFill>
                  <a:schemeClr val="bg1"/>
                </a:solidFill>
                <a:effectLst/>
                <a:latin typeface="+mj-lt"/>
              </a:rPr>
              <a:t>  </a:t>
            </a:r>
            <a:r>
              <a:rPr lang="ru-RU" sz="1150" b="0" i="0" dirty="0">
                <a:solidFill>
                  <a:schemeClr val="bg1"/>
                </a:solidFill>
                <a:effectLst/>
                <a:latin typeface="+mj-lt"/>
              </a:rPr>
              <a:t>практикующий корпоративный юрист и эксперт по защите бизнеса с 12-летним стажем;</a:t>
            </a:r>
            <a:endParaRPr lang="en-US" sz="1150" b="0" i="0" dirty="0">
              <a:solidFill>
                <a:schemeClr val="bg1"/>
              </a:solidFill>
              <a:effectLst/>
              <a:latin typeface="+mj-lt"/>
            </a:endParaRPr>
          </a:p>
          <a:p>
            <a:pPr marL="171450" indent="-171450">
              <a:buFontTx/>
              <a:buChar char="-"/>
            </a:pPr>
            <a:r>
              <a:rPr lang="ru-RU" sz="1150" b="1" dirty="0">
                <a:solidFill>
                  <a:srgbClr val="00AEFF"/>
                </a:solidFill>
                <a:latin typeface="+mj-lt"/>
              </a:rPr>
              <a:t>автор и разработчик образовательных курсов и программ повышения квалификации </a:t>
            </a:r>
            <a:r>
              <a:rPr lang="ru-RU" sz="1150" dirty="0">
                <a:solidFill>
                  <a:schemeClr val="bg1"/>
                </a:solidFill>
                <a:latin typeface="+mj-lt"/>
              </a:rPr>
              <a:t>корпоративных секретарей и юристов: «Корпоративный секретарь», «Корпоративное право в вопросах и ответах», «Обязанности акционерного общества», «Защита бизнеса от кредиторов и диверсификация экономических рисков»;</a:t>
            </a:r>
            <a:endParaRPr lang="en-US" sz="1150" dirty="0">
              <a:solidFill>
                <a:schemeClr val="bg1"/>
              </a:solidFill>
              <a:latin typeface="+mj-lt"/>
            </a:endParaRPr>
          </a:p>
          <a:p>
            <a:pPr marL="171450" indent="-171450">
              <a:buFontTx/>
              <a:buChar char="-"/>
            </a:pPr>
            <a:r>
              <a:rPr lang="ru-RU" sz="1150" b="0" i="0" dirty="0">
                <a:solidFill>
                  <a:srgbClr val="FFFFFF"/>
                </a:solidFill>
                <a:effectLst/>
                <a:latin typeface="+mj-lt"/>
              </a:rPr>
              <a:t>модератор ежегодной Общероссийской конференции Акционерных обществ России в </a:t>
            </a:r>
            <a:r>
              <a:rPr lang="ru-RU" sz="1150" b="1" i="0" dirty="0">
                <a:solidFill>
                  <a:srgbClr val="00AEFF"/>
                </a:solidFill>
                <a:effectLst/>
                <a:latin typeface="+mj-lt"/>
              </a:rPr>
              <a:t>Бизнес-школе SKOLKOVO;</a:t>
            </a:r>
            <a:endParaRPr lang="en-US" sz="1150" b="1" i="0" dirty="0">
              <a:solidFill>
                <a:schemeClr val="bg1"/>
              </a:solidFill>
              <a:effectLst/>
              <a:latin typeface="+mj-lt"/>
            </a:endParaRPr>
          </a:p>
          <a:p>
            <a:pPr marL="171450" indent="-171450">
              <a:buFontTx/>
              <a:buChar char="-"/>
            </a:pPr>
            <a:r>
              <a:rPr lang="ru-RU" sz="1150" b="0" i="0" dirty="0">
                <a:solidFill>
                  <a:srgbClr val="FFFFFF"/>
                </a:solidFill>
                <a:effectLst/>
                <a:latin typeface="+mj-lt"/>
              </a:rPr>
              <a:t>спикер таких мероприятий как </a:t>
            </a:r>
            <a:r>
              <a:rPr lang="ru-RU" sz="1150" b="1" i="0" dirty="0">
                <a:solidFill>
                  <a:srgbClr val="00AEFF"/>
                </a:solidFill>
                <a:effectLst/>
                <a:latin typeface="+mj-lt"/>
              </a:rPr>
              <a:t>бизнес-форум </a:t>
            </a:r>
            <a:r>
              <a:rPr lang="ru-RU" sz="1150" b="1" i="0" dirty="0" err="1">
                <a:solidFill>
                  <a:srgbClr val="00AEFF"/>
                </a:solidFill>
                <a:effectLst/>
                <a:latin typeface="+mj-lt"/>
              </a:rPr>
              <a:t>amoCRM</a:t>
            </a:r>
            <a:r>
              <a:rPr lang="ru-RU" sz="1150" b="1" i="0" dirty="0">
                <a:solidFill>
                  <a:srgbClr val="00AEFF"/>
                </a:solidFill>
                <a:effectLst/>
                <a:latin typeface="+mj-lt"/>
              </a:rPr>
              <a:t>, конференция «Корпоративное право-2019»</a:t>
            </a:r>
            <a:r>
              <a:rPr lang="ru-RU" sz="1150" b="0" i="0" dirty="0">
                <a:solidFill>
                  <a:srgbClr val="FFFFFF"/>
                </a:solidFill>
                <a:effectLst/>
                <a:latin typeface="+mj-lt"/>
              </a:rPr>
              <a:t> (организатор которого журнал Акционерное общество), а также большого количества мероприятий для представителей </a:t>
            </a:r>
            <a:r>
              <a:rPr lang="ru-RU" sz="1150" b="1" i="0" dirty="0">
                <a:solidFill>
                  <a:srgbClr val="00AEFF"/>
                </a:solidFill>
                <a:effectLst/>
                <a:latin typeface="+mj-lt"/>
              </a:rPr>
              <a:t>сообщества юристов в рамках форума 4LEGAL;</a:t>
            </a:r>
            <a:endParaRPr lang="en-US" sz="1150" b="1" dirty="0">
              <a:solidFill>
                <a:schemeClr val="bg1"/>
              </a:solidFill>
              <a:latin typeface="+mj-lt"/>
            </a:endParaRPr>
          </a:p>
          <a:p>
            <a:pPr marL="171450" indent="-171450">
              <a:buFontTx/>
              <a:buChar char="-"/>
            </a:pPr>
            <a:r>
              <a:rPr lang="ru-RU" sz="1150" b="0" i="0" dirty="0">
                <a:solidFill>
                  <a:srgbClr val="FFFFFF"/>
                </a:solidFill>
                <a:effectLst/>
                <a:latin typeface="+mj-lt"/>
              </a:rPr>
              <a:t>постоянный автор ведущих профессиональных изданий: </a:t>
            </a:r>
            <a:r>
              <a:rPr lang="ru-RU" sz="1150" b="1" i="0" dirty="0">
                <a:solidFill>
                  <a:srgbClr val="FFFFFF"/>
                </a:solidFill>
                <a:effectLst/>
                <a:latin typeface="+mj-lt"/>
              </a:rPr>
              <a:t>Акционерное общество, Акционерный Вестник, Эксперт, Бизнес журнал, Вестник торгово-промышленной палаты. </a:t>
            </a:r>
            <a:r>
              <a:rPr lang="ru-RU" sz="1150" b="0" i="0" dirty="0">
                <a:solidFill>
                  <a:srgbClr val="FFFFFF"/>
                </a:solidFill>
                <a:effectLst/>
                <a:latin typeface="+mj-lt"/>
              </a:rPr>
              <a:t>(Ознакомиться со статьями вы можете по </a:t>
            </a:r>
            <a:r>
              <a:rPr lang="ru-RU" sz="1150" b="1" i="0" dirty="0">
                <a:solidFill>
                  <a:srgbClr val="00AEFF"/>
                </a:solidFill>
                <a:effectLst/>
                <a:latin typeface="+mj-lt"/>
                <a:hlinkClick r:id="rId6"/>
              </a:rPr>
              <a:t>ссылке</a:t>
            </a:r>
            <a:r>
              <a:rPr lang="ru-RU" sz="1150" b="0" i="0" dirty="0">
                <a:solidFill>
                  <a:srgbClr val="FFFFFF"/>
                </a:solidFill>
                <a:effectLst/>
                <a:latin typeface="+mj-lt"/>
              </a:rPr>
              <a:t>);</a:t>
            </a:r>
            <a:endParaRPr lang="en-US" sz="1150" b="1" i="0" dirty="0">
              <a:solidFill>
                <a:schemeClr val="bg1"/>
              </a:solidFill>
              <a:effectLst/>
              <a:latin typeface="+mj-lt"/>
            </a:endParaRPr>
          </a:p>
          <a:p>
            <a:pPr marL="171450" indent="-171450">
              <a:buFontTx/>
              <a:buChar char="-"/>
            </a:pPr>
            <a:r>
              <a:rPr lang="ru-RU" sz="1150" b="0" i="0" dirty="0">
                <a:solidFill>
                  <a:srgbClr val="FFFFFF"/>
                </a:solidFill>
                <a:effectLst/>
                <a:latin typeface="+mj-lt"/>
              </a:rPr>
              <a:t>организатор </a:t>
            </a:r>
            <a:r>
              <a:rPr lang="ru-RU" sz="1150" b="1" i="0" dirty="0">
                <a:solidFill>
                  <a:srgbClr val="00AEFF"/>
                </a:solidFill>
                <a:effectLst/>
                <a:latin typeface="+mj-lt"/>
              </a:rPr>
              <a:t>более 200 проведенных онлайн- и офлайн-семинаров</a:t>
            </a:r>
            <a:r>
              <a:rPr lang="ru-RU" sz="1150" b="0" i="0" dirty="0">
                <a:solidFill>
                  <a:srgbClr val="FFFFFF"/>
                </a:solidFill>
                <a:effectLst/>
                <a:latin typeface="+mj-lt"/>
              </a:rPr>
              <a:t>, которые посетили в общей сложности </a:t>
            </a:r>
            <a:r>
              <a:rPr lang="ru-RU" sz="1150" b="1" i="0" dirty="0">
                <a:solidFill>
                  <a:srgbClr val="00AEFF"/>
                </a:solidFill>
                <a:effectLst/>
                <a:latin typeface="+mj-lt"/>
              </a:rPr>
              <a:t>более 12 000 человек;</a:t>
            </a:r>
            <a:endParaRPr lang="en-US" sz="1150" b="1" i="0" dirty="0">
              <a:solidFill>
                <a:srgbClr val="00AEFF"/>
              </a:solidFill>
              <a:effectLst/>
              <a:latin typeface="+mj-lt"/>
            </a:endParaRPr>
          </a:p>
          <a:p>
            <a:pPr marL="171450" indent="-171450">
              <a:buFontTx/>
              <a:buChar char="-"/>
            </a:pPr>
            <a:r>
              <a:rPr lang="ru-RU" sz="1150" b="0" i="0" dirty="0">
                <a:solidFill>
                  <a:srgbClr val="FFFFFF"/>
                </a:solidFill>
                <a:effectLst/>
                <a:latin typeface="+mj-lt"/>
              </a:rPr>
              <a:t>образовательные </a:t>
            </a:r>
            <a:r>
              <a:rPr lang="ru-RU" sz="1150" b="1" i="0" dirty="0">
                <a:solidFill>
                  <a:srgbClr val="00AEFF"/>
                </a:solidFill>
                <a:effectLst/>
                <a:latin typeface="+mj-lt"/>
              </a:rPr>
              <a:t>мероприятия </a:t>
            </a:r>
            <a:r>
              <a:rPr lang="ru-RU" sz="1150" b="0" i="0" dirty="0">
                <a:solidFill>
                  <a:srgbClr val="E8EEF0"/>
                </a:solidFill>
                <a:effectLst/>
                <a:latin typeface="+mj-lt"/>
              </a:rPr>
              <a:t>Сергея </a:t>
            </a:r>
            <a:r>
              <a:rPr lang="ru-RU" sz="1150" b="0" i="0" dirty="0" err="1">
                <a:solidFill>
                  <a:srgbClr val="FFFFFF"/>
                </a:solidFill>
                <a:effectLst/>
                <a:latin typeface="+mj-lt"/>
              </a:rPr>
              <a:t>Урескул</a:t>
            </a:r>
            <a:r>
              <a:rPr lang="ru-RU" sz="1150" b="0" i="0" dirty="0">
                <a:solidFill>
                  <a:srgbClr val="FFFFFF"/>
                </a:solidFill>
                <a:effectLst/>
                <a:latin typeface="+mj-lt"/>
              </a:rPr>
              <a:t> прошли в</a:t>
            </a:r>
            <a:r>
              <a:rPr lang="ru-RU" sz="1150" b="1" i="0" dirty="0">
                <a:solidFill>
                  <a:srgbClr val="00AEFF"/>
                </a:solidFill>
                <a:effectLst/>
                <a:latin typeface="+mj-lt"/>
              </a:rPr>
              <a:t> более чем 30 городах России:</a:t>
            </a:r>
            <a:r>
              <a:rPr lang="ru-RU" sz="1150" b="0" i="0" dirty="0">
                <a:solidFill>
                  <a:srgbClr val="FFFFFF"/>
                </a:solidFill>
                <a:effectLst/>
                <a:latin typeface="+mj-lt"/>
              </a:rPr>
              <a:t> Москве, Санкт-Петербурге, Казани, Краснодаре, </a:t>
            </a:r>
            <a:r>
              <a:rPr lang="ru-RU" sz="1150" b="0" i="0" dirty="0" err="1">
                <a:solidFill>
                  <a:srgbClr val="FFFFFF"/>
                </a:solidFill>
                <a:effectLst/>
                <a:latin typeface="+mj-lt"/>
              </a:rPr>
              <a:t>Ростове</a:t>
            </a:r>
            <a:r>
              <a:rPr lang="ru-RU" sz="1150" b="0" i="0" dirty="0">
                <a:solidFill>
                  <a:srgbClr val="FFFFFF"/>
                </a:solidFill>
                <a:effectLst/>
                <a:latin typeface="+mj-lt"/>
              </a:rPr>
              <a:t>-на-Дону, Екатеринбурге, Новосибирске и других;</a:t>
            </a:r>
            <a:endParaRPr lang="en-US" sz="1150" b="0" i="0" dirty="0">
              <a:solidFill>
                <a:srgbClr val="FFFFFF"/>
              </a:solidFill>
              <a:effectLst/>
              <a:latin typeface="+mj-lt"/>
            </a:endParaRPr>
          </a:p>
          <a:p>
            <a:pPr marL="171450" indent="-171450">
              <a:buFontTx/>
              <a:buChar char="-"/>
            </a:pPr>
            <a:r>
              <a:rPr lang="ru-RU" sz="1150" b="1" i="0" dirty="0">
                <a:solidFill>
                  <a:srgbClr val="00AEFF"/>
                </a:solidFill>
                <a:effectLst/>
                <a:latin typeface="+mj-lt"/>
              </a:rPr>
              <a:t>активный блогер</a:t>
            </a:r>
            <a:r>
              <a:rPr lang="ru-RU" sz="1150" b="0" i="0" dirty="0">
                <a:solidFill>
                  <a:srgbClr val="FFFFFF"/>
                </a:solidFill>
                <a:effectLst/>
                <a:latin typeface="+mj-lt"/>
              </a:rPr>
              <a:t>, автор и ведущий личного бесплатного образовательного канала на </a:t>
            </a:r>
            <a:r>
              <a:rPr lang="ru-RU" sz="1150" b="1" i="0" dirty="0" err="1">
                <a:solidFill>
                  <a:srgbClr val="00AEFF"/>
                </a:solidFill>
                <a:effectLst/>
                <a:latin typeface="+mj-lt"/>
              </a:rPr>
              <a:t>YouTube</a:t>
            </a:r>
            <a:r>
              <a:rPr lang="ru-RU" sz="1150" b="1" i="0" dirty="0">
                <a:solidFill>
                  <a:srgbClr val="00AEFF"/>
                </a:solidFill>
                <a:effectLst/>
                <a:latin typeface="+mj-lt"/>
              </a:rPr>
              <a:t>.</a:t>
            </a:r>
            <a:endParaRPr lang="ru-RU" sz="1150" dirty="0">
              <a:solidFill>
                <a:schemeClr val="bg1"/>
              </a:solidFill>
              <a:latin typeface="+mj-lt"/>
            </a:endParaRPr>
          </a:p>
        </p:txBody>
      </p:sp>
      <p:pic>
        <p:nvPicPr>
          <p:cNvPr id="19" name="Рисунок 18">
            <a:hlinkClick r:id="rId7"/>
            <a:extLst>
              <a:ext uri="{FF2B5EF4-FFF2-40B4-BE49-F238E27FC236}">
                <a16:creationId xmlns:a16="http://schemas.microsoft.com/office/drawing/2014/main" id="{8F2DACCD-8C5C-4019-B5F4-632C4F1CE9AD}"/>
              </a:ext>
            </a:extLst>
          </p:cNvPr>
          <p:cNvPicPr>
            <a:picLocks noChangeAspect="1"/>
          </p:cNvPicPr>
          <p:nvPr/>
        </p:nvPicPr>
        <p:blipFill rotWithShape="1">
          <a:blip r:embed="rId8"/>
          <a:srcRect l="3380" t="15111" r="76640" b="15111"/>
          <a:stretch/>
        </p:blipFill>
        <p:spPr>
          <a:xfrm>
            <a:off x="9635241" y="1545083"/>
            <a:ext cx="432000" cy="432000"/>
          </a:xfrm>
          <a:prstGeom prst="rect">
            <a:avLst/>
          </a:prstGeom>
          <a:effectLst>
            <a:softEdge rad="0"/>
          </a:effectLst>
        </p:spPr>
      </p:pic>
      <p:pic>
        <p:nvPicPr>
          <p:cNvPr id="20" name="Рисунок 19">
            <a:hlinkClick r:id="rId9"/>
            <a:extLst>
              <a:ext uri="{FF2B5EF4-FFF2-40B4-BE49-F238E27FC236}">
                <a16:creationId xmlns:a16="http://schemas.microsoft.com/office/drawing/2014/main" id="{70D6B417-F0B6-4151-94C0-5326B3D1DC4D}"/>
              </a:ext>
            </a:extLst>
          </p:cNvPr>
          <p:cNvPicPr>
            <a:picLocks noChangeAspect="1"/>
          </p:cNvPicPr>
          <p:nvPr/>
        </p:nvPicPr>
        <p:blipFill rotWithShape="1">
          <a:blip r:embed="rId8"/>
          <a:srcRect l="28355" t="15111" r="51665" b="15111"/>
          <a:stretch/>
        </p:blipFill>
        <p:spPr>
          <a:xfrm>
            <a:off x="10161094" y="1545083"/>
            <a:ext cx="432000" cy="432000"/>
          </a:xfrm>
          <a:prstGeom prst="rect">
            <a:avLst/>
          </a:prstGeom>
          <a:effectLst>
            <a:softEdge rad="0"/>
          </a:effectLst>
        </p:spPr>
      </p:pic>
      <p:pic>
        <p:nvPicPr>
          <p:cNvPr id="21" name="Рисунок 20">
            <a:hlinkClick r:id="rId10"/>
            <a:extLst>
              <a:ext uri="{FF2B5EF4-FFF2-40B4-BE49-F238E27FC236}">
                <a16:creationId xmlns:a16="http://schemas.microsoft.com/office/drawing/2014/main" id="{AFB99957-9D22-4D98-A0DD-1BFA9EE76EA3}"/>
              </a:ext>
            </a:extLst>
          </p:cNvPr>
          <p:cNvPicPr>
            <a:picLocks noChangeAspect="1"/>
          </p:cNvPicPr>
          <p:nvPr/>
        </p:nvPicPr>
        <p:blipFill rotWithShape="1">
          <a:blip r:embed="rId8"/>
          <a:srcRect l="51665" t="15111" r="28355" b="15111"/>
          <a:stretch/>
        </p:blipFill>
        <p:spPr>
          <a:xfrm>
            <a:off x="10695541" y="1545083"/>
            <a:ext cx="432000" cy="432000"/>
          </a:xfrm>
          <a:prstGeom prst="rect">
            <a:avLst/>
          </a:prstGeom>
          <a:effectLst>
            <a:softEdge rad="0"/>
          </a:effectLst>
        </p:spPr>
      </p:pic>
      <p:pic>
        <p:nvPicPr>
          <p:cNvPr id="22" name="Рисунок 21">
            <a:hlinkClick r:id="rId11"/>
            <a:extLst>
              <a:ext uri="{FF2B5EF4-FFF2-40B4-BE49-F238E27FC236}">
                <a16:creationId xmlns:a16="http://schemas.microsoft.com/office/drawing/2014/main" id="{63F6E88D-C3EE-4D67-93EF-1872461C8503}"/>
              </a:ext>
            </a:extLst>
          </p:cNvPr>
          <p:cNvPicPr>
            <a:picLocks noChangeAspect="1"/>
          </p:cNvPicPr>
          <p:nvPr/>
        </p:nvPicPr>
        <p:blipFill rotWithShape="1">
          <a:blip r:embed="rId8"/>
          <a:srcRect l="76640" t="15111" r="3380" b="15111"/>
          <a:stretch/>
        </p:blipFill>
        <p:spPr>
          <a:xfrm>
            <a:off x="11206399" y="1545083"/>
            <a:ext cx="432000" cy="432000"/>
          </a:xfrm>
          <a:prstGeom prst="rect">
            <a:avLst/>
          </a:prstGeom>
          <a:effectLst>
            <a:softEdge rad="0"/>
          </a:effectLst>
        </p:spPr>
      </p:pic>
    </p:spTree>
    <p:extLst>
      <p:ext uri="{BB962C8B-B14F-4D97-AF65-F5344CB8AC3E}">
        <p14:creationId xmlns:p14="http://schemas.microsoft.com/office/powerpoint/2010/main" val="3654475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988CA01-1C3D-46CA-808E-64250B66CA36}"/>
              </a:ext>
            </a:extLst>
          </p:cNvPr>
          <p:cNvSpPr/>
          <p:nvPr/>
        </p:nvSpPr>
        <p:spPr>
          <a:xfrm>
            <a:off x="1" y="0"/>
            <a:ext cx="12192000" cy="6858000"/>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latin typeface="+mj-lt"/>
            </a:endParaRPr>
          </a:p>
        </p:txBody>
      </p:sp>
      <p:sp>
        <p:nvSpPr>
          <p:cNvPr id="10" name="TextBox 9">
            <a:extLst>
              <a:ext uri="{FF2B5EF4-FFF2-40B4-BE49-F238E27FC236}">
                <a16:creationId xmlns:a16="http://schemas.microsoft.com/office/drawing/2014/main" id="{4277009C-12DA-4A60-A912-1711222EE4CA}"/>
              </a:ext>
            </a:extLst>
          </p:cNvPr>
          <p:cNvSpPr txBox="1"/>
          <p:nvPr/>
        </p:nvSpPr>
        <p:spPr>
          <a:xfrm>
            <a:off x="4289322" y="3323734"/>
            <a:ext cx="7556090" cy="707886"/>
          </a:xfrm>
          <a:prstGeom prst="rect">
            <a:avLst/>
          </a:prstGeom>
          <a:noFill/>
        </p:spPr>
        <p:txBody>
          <a:bodyPr wrap="square">
            <a:spAutoFit/>
          </a:bodyPr>
          <a:lstStyle/>
          <a:p>
            <a:pPr algn="l"/>
            <a:r>
              <a:rPr lang="ru-RU" sz="2000" b="1" i="0" dirty="0">
                <a:solidFill>
                  <a:srgbClr val="FFFFFF"/>
                </a:solidFill>
                <a:effectLst/>
                <a:latin typeface="+mj-lt"/>
              </a:rPr>
              <a:t>Левина</a:t>
            </a:r>
            <a:endParaRPr lang="ru-RU" sz="2000" b="0" i="0" dirty="0">
              <a:solidFill>
                <a:srgbClr val="FFFFFF"/>
              </a:solidFill>
              <a:effectLst/>
              <a:latin typeface="+mj-lt"/>
            </a:endParaRPr>
          </a:p>
          <a:p>
            <a:pPr algn="l"/>
            <a:r>
              <a:rPr lang="ru-RU" sz="2000" b="0" i="0" dirty="0">
                <a:solidFill>
                  <a:srgbClr val="FFFFFF"/>
                </a:solidFill>
                <a:effectLst/>
                <a:latin typeface="+mj-lt"/>
              </a:rPr>
              <a:t>Алла Константиновна</a:t>
            </a:r>
          </a:p>
        </p:txBody>
      </p:sp>
      <p:sp>
        <p:nvSpPr>
          <p:cNvPr id="12" name="TextBox 11">
            <a:extLst>
              <a:ext uri="{FF2B5EF4-FFF2-40B4-BE49-F238E27FC236}">
                <a16:creationId xmlns:a16="http://schemas.microsoft.com/office/drawing/2014/main" id="{BCA13283-E29B-451F-BAC7-1DE9CEB07799}"/>
              </a:ext>
            </a:extLst>
          </p:cNvPr>
          <p:cNvSpPr txBox="1"/>
          <p:nvPr/>
        </p:nvSpPr>
        <p:spPr>
          <a:xfrm>
            <a:off x="4289322" y="4031620"/>
            <a:ext cx="7588044" cy="430887"/>
          </a:xfrm>
          <a:prstGeom prst="rect">
            <a:avLst/>
          </a:prstGeom>
          <a:noFill/>
        </p:spPr>
        <p:txBody>
          <a:bodyPr wrap="square">
            <a:spAutoFit/>
          </a:bodyPr>
          <a:lstStyle/>
          <a:p>
            <a:pPr algn="l"/>
            <a:r>
              <a:rPr lang="ru-RU" sz="1050" b="0" i="0" dirty="0">
                <a:solidFill>
                  <a:srgbClr val="838385"/>
                </a:solidFill>
                <a:effectLst/>
                <a:latin typeface="+mj-lt"/>
              </a:rPr>
              <a:t>Начальник отдела корпоративно-правового сопровождения </a:t>
            </a:r>
            <a:r>
              <a:rPr lang="ru-RU" sz="1050" b="1" i="0" dirty="0">
                <a:solidFill>
                  <a:srgbClr val="838385"/>
                </a:solidFill>
                <a:effectLst/>
                <a:latin typeface="+mj-lt"/>
              </a:rPr>
              <a:t>АО "ИКТ"</a:t>
            </a:r>
            <a:endParaRPr lang="ru-RU" sz="1050" b="0" i="0" dirty="0">
              <a:solidFill>
                <a:srgbClr val="FFFFFF"/>
              </a:solidFill>
              <a:effectLst/>
              <a:latin typeface="+mj-lt"/>
            </a:endParaRPr>
          </a:p>
          <a:p>
            <a:pPr algn="l"/>
            <a:r>
              <a:rPr lang="ru-RU" sz="1050" b="0" i="0" dirty="0">
                <a:solidFill>
                  <a:srgbClr val="838385"/>
                </a:solidFill>
                <a:effectLst/>
                <a:latin typeface="+mj-lt"/>
              </a:rPr>
              <a:t>Член совета директоров </a:t>
            </a:r>
            <a:r>
              <a:rPr lang="ru-RU" sz="1050" b="1" i="0" dirty="0">
                <a:solidFill>
                  <a:srgbClr val="838385"/>
                </a:solidFill>
                <a:effectLst/>
                <a:latin typeface="+mj-lt"/>
              </a:rPr>
              <a:t>НАКЮР</a:t>
            </a:r>
            <a:endParaRPr lang="ru-RU" sz="1050" b="0" i="0" dirty="0">
              <a:solidFill>
                <a:srgbClr val="FFFFFF"/>
              </a:solidFill>
              <a:effectLst/>
              <a:latin typeface="+mj-lt"/>
            </a:endParaRPr>
          </a:p>
        </p:txBody>
      </p:sp>
      <p:sp>
        <p:nvSpPr>
          <p:cNvPr id="14" name="TextBox 13">
            <a:extLst>
              <a:ext uri="{FF2B5EF4-FFF2-40B4-BE49-F238E27FC236}">
                <a16:creationId xmlns:a16="http://schemas.microsoft.com/office/drawing/2014/main" id="{EAB41CB3-2B87-4867-A7B1-E9B80C4D70A1}"/>
              </a:ext>
            </a:extLst>
          </p:cNvPr>
          <p:cNvSpPr txBox="1"/>
          <p:nvPr/>
        </p:nvSpPr>
        <p:spPr>
          <a:xfrm>
            <a:off x="4289321" y="4662615"/>
            <a:ext cx="7556089" cy="1754326"/>
          </a:xfrm>
          <a:prstGeom prst="rect">
            <a:avLst/>
          </a:prstGeom>
          <a:noFill/>
        </p:spPr>
        <p:txBody>
          <a:bodyPr wrap="square">
            <a:spAutoFit/>
          </a:bodyPr>
          <a:lstStyle/>
          <a:p>
            <a:pPr marL="171450" indent="-171450">
              <a:buFontTx/>
              <a:buChar char="-"/>
            </a:pPr>
            <a:r>
              <a:rPr lang="ru-RU" sz="1200" b="1" i="0" dirty="0">
                <a:solidFill>
                  <a:srgbClr val="00AEFF"/>
                </a:solidFill>
                <a:effectLst/>
                <a:latin typeface="+mj-lt"/>
              </a:rPr>
              <a:t>автор онлайн-курса</a:t>
            </a:r>
            <a:r>
              <a:rPr lang="ru-RU" sz="1200" b="0" i="0" dirty="0">
                <a:solidFill>
                  <a:srgbClr val="FFFFFF"/>
                </a:solidFill>
                <a:effectLst/>
                <a:latin typeface="+mj-lt"/>
              </a:rPr>
              <a:t> повышения квалификации для корпоративных секретарей </a:t>
            </a:r>
            <a:r>
              <a:rPr lang="ru-RU" sz="1200" b="1" i="0" dirty="0">
                <a:solidFill>
                  <a:srgbClr val="00AEFF"/>
                </a:solidFill>
                <a:effectLst/>
                <a:latin typeface="+mj-lt"/>
              </a:rPr>
              <a:t>«Годовое общее собрание акционеров»;</a:t>
            </a:r>
            <a:endParaRPr lang="en-US" sz="1200" b="1" dirty="0">
              <a:solidFill>
                <a:srgbClr val="00AEFF"/>
              </a:solidFill>
              <a:latin typeface="+mj-lt"/>
            </a:endParaRPr>
          </a:p>
          <a:p>
            <a:pPr marL="171450" indent="-171450">
              <a:buFontTx/>
              <a:buChar char="-"/>
            </a:pPr>
            <a:r>
              <a:rPr lang="ru-RU" sz="1200" b="0" i="0" dirty="0">
                <a:solidFill>
                  <a:srgbClr val="FFFFFF"/>
                </a:solidFill>
                <a:effectLst/>
                <a:latin typeface="+mj-lt"/>
              </a:rPr>
              <a:t>постоянный спикер образовательных мероприятий </a:t>
            </a:r>
            <a:r>
              <a:rPr lang="ru-RU" sz="1200" b="1" i="0" dirty="0">
                <a:solidFill>
                  <a:srgbClr val="00AEFF"/>
                </a:solidFill>
                <a:effectLst/>
                <a:latin typeface="+mj-lt"/>
              </a:rPr>
              <a:t>АО «ИКТ»</a:t>
            </a:r>
            <a:r>
              <a:rPr lang="ru-RU" sz="1200" b="0" i="0" dirty="0">
                <a:solidFill>
                  <a:srgbClr val="FFFFFF"/>
                </a:solidFill>
                <a:effectLst/>
                <a:latin typeface="+mj-lt"/>
              </a:rPr>
              <a:t>, различных профессиональных форумов и конференций по корпоративному праву;</a:t>
            </a:r>
            <a:endParaRPr lang="en-US" sz="1200" b="0" i="0" dirty="0">
              <a:solidFill>
                <a:srgbClr val="FFFFFF"/>
              </a:solidFill>
              <a:effectLst/>
              <a:latin typeface="+mj-lt"/>
            </a:endParaRPr>
          </a:p>
          <a:p>
            <a:pPr marL="171450" indent="-171450">
              <a:buFontTx/>
              <a:buChar char="-"/>
            </a:pPr>
            <a:r>
              <a:rPr lang="ru-RU" sz="1200" b="1" i="0" dirty="0">
                <a:solidFill>
                  <a:srgbClr val="00AEFF"/>
                </a:solidFill>
                <a:effectLst/>
                <a:latin typeface="+mj-lt"/>
              </a:rPr>
              <a:t>практик с 12-летним опытом</a:t>
            </a:r>
            <a:r>
              <a:rPr lang="ru-RU" sz="1200" b="0" i="0" dirty="0">
                <a:solidFill>
                  <a:srgbClr val="FFFFFF"/>
                </a:solidFill>
                <a:effectLst/>
                <a:latin typeface="+mj-lt"/>
              </a:rPr>
              <a:t> структурирования сделок по приобретению крупных пакетов акций;</a:t>
            </a:r>
            <a:endParaRPr lang="en-US" sz="1200" b="1" i="0" dirty="0">
              <a:solidFill>
                <a:srgbClr val="00AEFF"/>
              </a:solidFill>
              <a:effectLst/>
              <a:latin typeface="+mj-lt"/>
            </a:endParaRPr>
          </a:p>
          <a:p>
            <a:pPr marL="171450" indent="-171450">
              <a:buFontTx/>
              <a:buChar char="-"/>
            </a:pPr>
            <a:r>
              <a:rPr lang="ru-RU" sz="1200" b="0" i="0" dirty="0">
                <a:solidFill>
                  <a:srgbClr val="FFFFFF"/>
                </a:solidFill>
                <a:effectLst/>
                <a:latin typeface="+mj-lt"/>
              </a:rPr>
              <a:t>постоянный автор публикаций в журнале </a:t>
            </a:r>
            <a:r>
              <a:rPr lang="ru-RU" sz="1200" b="1" i="0" dirty="0">
                <a:solidFill>
                  <a:srgbClr val="00AEFF"/>
                </a:solidFill>
                <a:effectLst/>
                <a:latin typeface="+mj-lt"/>
              </a:rPr>
              <a:t>"Акционерное общество";</a:t>
            </a:r>
            <a:endParaRPr lang="en-US" sz="1200" b="1" dirty="0">
              <a:solidFill>
                <a:srgbClr val="00AEFF"/>
              </a:solidFill>
              <a:latin typeface="+mj-lt"/>
            </a:endParaRPr>
          </a:p>
          <a:p>
            <a:pPr marL="171450" indent="-171450">
              <a:buFontTx/>
              <a:buChar char="-"/>
            </a:pPr>
            <a:r>
              <a:rPr lang="ru-RU" sz="1200" b="0" i="0" dirty="0">
                <a:solidFill>
                  <a:srgbClr val="FFFFFF"/>
                </a:solidFill>
                <a:effectLst/>
                <a:latin typeface="+mj-lt"/>
              </a:rPr>
              <a:t>корпоративный секретарь нескольких публичных компаний;</a:t>
            </a:r>
            <a:endParaRPr lang="en-US" sz="1200" b="1" i="0" dirty="0">
              <a:solidFill>
                <a:srgbClr val="00AEFF"/>
              </a:solidFill>
              <a:effectLst/>
              <a:latin typeface="+mj-lt"/>
            </a:endParaRPr>
          </a:p>
          <a:p>
            <a:pPr marL="171450" indent="-171450">
              <a:buFontTx/>
              <a:buChar char="-"/>
            </a:pPr>
            <a:r>
              <a:rPr lang="ru-RU" sz="1200" b="0" i="0" dirty="0">
                <a:solidFill>
                  <a:srgbClr val="FFFFFF"/>
                </a:solidFill>
                <a:effectLst/>
                <a:latin typeface="+mj-lt"/>
              </a:rPr>
              <a:t>спикер </a:t>
            </a:r>
            <a:r>
              <a:rPr lang="ru-RU" sz="1200" b="1" i="0" dirty="0">
                <a:solidFill>
                  <a:srgbClr val="00AEFF"/>
                </a:solidFill>
                <a:effectLst/>
                <a:latin typeface="+mj-lt"/>
              </a:rPr>
              <a:t>более чем 30 конференций</a:t>
            </a:r>
            <a:r>
              <a:rPr lang="ru-RU" sz="1200" b="0" i="0" dirty="0">
                <a:solidFill>
                  <a:srgbClr val="FFFFFF"/>
                </a:solidFill>
                <a:effectLst/>
                <a:latin typeface="+mj-lt"/>
              </a:rPr>
              <a:t> по корпоративному праву.</a:t>
            </a:r>
            <a:endParaRPr lang="ru-RU" sz="1150" dirty="0">
              <a:solidFill>
                <a:schemeClr val="bg1"/>
              </a:solidFill>
              <a:latin typeface="+mj-lt"/>
            </a:endParaRPr>
          </a:p>
        </p:txBody>
      </p:sp>
      <p:sp>
        <p:nvSpPr>
          <p:cNvPr id="15" name="Заголовок 1">
            <a:extLst>
              <a:ext uri="{FF2B5EF4-FFF2-40B4-BE49-F238E27FC236}">
                <a16:creationId xmlns:a16="http://schemas.microsoft.com/office/drawing/2014/main" id="{8F69E085-1EA6-48B2-ACFA-904D09709967}"/>
              </a:ext>
            </a:extLst>
          </p:cNvPr>
          <p:cNvSpPr txBox="1">
            <a:spLocks/>
          </p:cNvSpPr>
          <p:nvPr/>
        </p:nvSpPr>
        <p:spPr>
          <a:xfrm>
            <a:off x="405580" y="460475"/>
            <a:ext cx="11221619" cy="539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a:solidFill>
                  <a:schemeClr val="bg1"/>
                </a:solidFill>
              </a:rPr>
              <a:t>Преподаватели</a:t>
            </a:r>
            <a:endParaRPr lang="ru-RU" sz="3200" b="1" dirty="0">
              <a:solidFill>
                <a:schemeClr val="bg1"/>
              </a:solidFill>
            </a:endParaRPr>
          </a:p>
        </p:txBody>
      </p:sp>
      <p:pic>
        <p:nvPicPr>
          <p:cNvPr id="16" name="Рисунок 15">
            <a:extLst>
              <a:ext uri="{FF2B5EF4-FFF2-40B4-BE49-F238E27FC236}">
                <a16:creationId xmlns:a16="http://schemas.microsoft.com/office/drawing/2014/main" id="{04AAFF36-7E2B-44CF-BB86-6009E6E93F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5302" y="1519385"/>
            <a:ext cx="3596147" cy="4796554"/>
          </a:xfrm>
          <a:prstGeom prst="rect">
            <a:avLst/>
          </a:prstGeom>
        </p:spPr>
      </p:pic>
      <p:pic>
        <p:nvPicPr>
          <p:cNvPr id="9" name="Рисунок 8">
            <a:hlinkClick r:id="rId4"/>
            <a:extLst>
              <a:ext uri="{FF2B5EF4-FFF2-40B4-BE49-F238E27FC236}">
                <a16:creationId xmlns:a16="http://schemas.microsoft.com/office/drawing/2014/main" id="{44150345-72B8-47AE-920F-5C244AF8A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1299" y="455480"/>
            <a:ext cx="635900" cy="635900"/>
          </a:xfrm>
          <a:prstGeom prst="rect">
            <a:avLst/>
          </a:prstGeom>
        </p:spPr>
      </p:pic>
    </p:spTree>
    <p:extLst>
      <p:ext uri="{BB962C8B-B14F-4D97-AF65-F5344CB8AC3E}">
        <p14:creationId xmlns:p14="http://schemas.microsoft.com/office/powerpoint/2010/main" val="2414800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988CA01-1C3D-46CA-808E-64250B66CA36}"/>
              </a:ext>
            </a:extLst>
          </p:cNvPr>
          <p:cNvSpPr/>
          <p:nvPr/>
        </p:nvSpPr>
        <p:spPr>
          <a:xfrm>
            <a:off x="1" y="0"/>
            <a:ext cx="12192000" cy="6858000"/>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latin typeface="+mj-lt"/>
            </a:endParaRPr>
          </a:p>
        </p:txBody>
      </p:sp>
      <p:sp>
        <p:nvSpPr>
          <p:cNvPr id="10" name="TextBox 9">
            <a:extLst>
              <a:ext uri="{FF2B5EF4-FFF2-40B4-BE49-F238E27FC236}">
                <a16:creationId xmlns:a16="http://schemas.microsoft.com/office/drawing/2014/main" id="{4277009C-12DA-4A60-A912-1711222EE4CA}"/>
              </a:ext>
            </a:extLst>
          </p:cNvPr>
          <p:cNvSpPr txBox="1"/>
          <p:nvPr/>
        </p:nvSpPr>
        <p:spPr>
          <a:xfrm>
            <a:off x="4289322" y="4063880"/>
            <a:ext cx="7556090" cy="707886"/>
          </a:xfrm>
          <a:prstGeom prst="rect">
            <a:avLst/>
          </a:prstGeom>
          <a:noFill/>
        </p:spPr>
        <p:txBody>
          <a:bodyPr wrap="square">
            <a:spAutoFit/>
          </a:bodyPr>
          <a:lstStyle/>
          <a:p>
            <a:pPr algn="l"/>
            <a:r>
              <a:rPr lang="ru-RU" sz="2000" b="1" i="0" dirty="0">
                <a:solidFill>
                  <a:srgbClr val="FFFFFF"/>
                </a:solidFill>
                <a:effectLst/>
                <a:latin typeface="+mj-lt"/>
              </a:rPr>
              <a:t>Зинов</a:t>
            </a:r>
            <a:endParaRPr lang="ru-RU" sz="2000" b="0" i="0" dirty="0">
              <a:solidFill>
                <a:srgbClr val="FFFFFF"/>
              </a:solidFill>
              <a:effectLst/>
              <a:latin typeface="+mj-lt"/>
            </a:endParaRPr>
          </a:p>
          <a:p>
            <a:pPr algn="l"/>
            <a:r>
              <a:rPr lang="ru-RU" sz="2000" b="0" i="0" dirty="0">
                <a:solidFill>
                  <a:srgbClr val="FFFFFF"/>
                </a:solidFill>
                <a:effectLst/>
                <a:latin typeface="+mj-lt"/>
              </a:rPr>
              <a:t>Сергей Александрович</a:t>
            </a:r>
          </a:p>
        </p:txBody>
      </p:sp>
      <p:sp>
        <p:nvSpPr>
          <p:cNvPr id="12" name="TextBox 11">
            <a:extLst>
              <a:ext uri="{FF2B5EF4-FFF2-40B4-BE49-F238E27FC236}">
                <a16:creationId xmlns:a16="http://schemas.microsoft.com/office/drawing/2014/main" id="{BCA13283-E29B-451F-BAC7-1DE9CEB07799}"/>
              </a:ext>
            </a:extLst>
          </p:cNvPr>
          <p:cNvSpPr txBox="1"/>
          <p:nvPr/>
        </p:nvSpPr>
        <p:spPr>
          <a:xfrm>
            <a:off x="4289322" y="4771766"/>
            <a:ext cx="7588044" cy="430887"/>
          </a:xfrm>
          <a:prstGeom prst="rect">
            <a:avLst/>
          </a:prstGeom>
          <a:noFill/>
        </p:spPr>
        <p:txBody>
          <a:bodyPr wrap="square">
            <a:spAutoFit/>
          </a:bodyPr>
          <a:lstStyle/>
          <a:p>
            <a:pPr algn="l"/>
            <a:r>
              <a:rPr lang="ru-RU" sz="1050" b="0" i="0" dirty="0">
                <a:solidFill>
                  <a:srgbClr val="838385"/>
                </a:solidFill>
                <a:effectLst/>
                <a:latin typeface="+mj-lt"/>
              </a:rPr>
              <a:t>Председатель совета директоров </a:t>
            </a:r>
            <a:r>
              <a:rPr lang="ru-RU" sz="1050" b="1" i="0" dirty="0">
                <a:solidFill>
                  <a:srgbClr val="838385"/>
                </a:solidFill>
                <a:effectLst/>
                <a:latin typeface="+mj-lt"/>
              </a:rPr>
              <a:t>АО "ИКТ" </a:t>
            </a:r>
            <a:r>
              <a:rPr lang="ru-RU" sz="1050" b="0" i="0" dirty="0">
                <a:solidFill>
                  <a:srgbClr val="838385"/>
                </a:solidFill>
                <a:effectLst/>
                <a:latin typeface="+mj-lt"/>
              </a:rPr>
              <a:t>(г. Москва)</a:t>
            </a:r>
            <a:endParaRPr lang="ru-RU" sz="1050" b="0" i="0" dirty="0">
              <a:solidFill>
                <a:srgbClr val="FFFFFF"/>
              </a:solidFill>
              <a:effectLst/>
              <a:latin typeface="+mj-lt"/>
            </a:endParaRPr>
          </a:p>
          <a:p>
            <a:pPr algn="l"/>
            <a:r>
              <a:rPr lang="ru-RU" sz="1050" b="0" i="0" dirty="0">
                <a:solidFill>
                  <a:srgbClr val="838385"/>
                </a:solidFill>
                <a:effectLst/>
                <a:latin typeface="+mj-lt"/>
              </a:rPr>
              <a:t>Член совета директоров </a:t>
            </a:r>
            <a:r>
              <a:rPr lang="ru-RU" sz="1050" b="1" i="0" dirty="0">
                <a:solidFill>
                  <a:srgbClr val="838385"/>
                </a:solidFill>
                <a:effectLst/>
                <a:latin typeface="+mj-lt"/>
              </a:rPr>
              <a:t>НАКЮР</a:t>
            </a:r>
            <a:endParaRPr lang="ru-RU" sz="1050" b="0" i="0" dirty="0">
              <a:solidFill>
                <a:srgbClr val="FFFFFF"/>
              </a:solidFill>
              <a:effectLst/>
              <a:latin typeface="+mj-lt"/>
            </a:endParaRPr>
          </a:p>
        </p:txBody>
      </p:sp>
      <p:sp>
        <p:nvSpPr>
          <p:cNvPr id="14" name="TextBox 13">
            <a:extLst>
              <a:ext uri="{FF2B5EF4-FFF2-40B4-BE49-F238E27FC236}">
                <a16:creationId xmlns:a16="http://schemas.microsoft.com/office/drawing/2014/main" id="{EAB41CB3-2B87-4867-A7B1-E9B80C4D70A1}"/>
              </a:ext>
            </a:extLst>
          </p:cNvPr>
          <p:cNvSpPr txBox="1"/>
          <p:nvPr/>
        </p:nvSpPr>
        <p:spPr>
          <a:xfrm>
            <a:off x="4289321" y="5389557"/>
            <a:ext cx="7556089" cy="1007968"/>
          </a:xfrm>
          <a:prstGeom prst="rect">
            <a:avLst/>
          </a:prstGeom>
          <a:noFill/>
        </p:spPr>
        <p:txBody>
          <a:bodyPr wrap="square">
            <a:spAutoFit/>
          </a:bodyPr>
          <a:lstStyle/>
          <a:p>
            <a:pPr marL="171450" indent="-171450">
              <a:buFontTx/>
              <a:buChar char="-"/>
            </a:pPr>
            <a:r>
              <a:rPr lang="ru-RU" sz="1200" b="0" i="0" dirty="0">
                <a:solidFill>
                  <a:srgbClr val="FFFFFF"/>
                </a:solidFill>
                <a:effectLst/>
                <a:latin typeface="+mj-lt"/>
              </a:rPr>
              <a:t>практик </a:t>
            </a:r>
            <a:r>
              <a:rPr lang="ru-RU" sz="1200" b="1" i="0" dirty="0">
                <a:solidFill>
                  <a:srgbClr val="00AEFF"/>
                </a:solidFill>
                <a:effectLst/>
                <a:latin typeface="+mj-lt"/>
              </a:rPr>
              <a:t>с 12-летним опытом </a:t>
            </a:r>
            <a:r>
              <a:rPr lang="ru-RU" sz="1200" b="0" i="0" dirty="0">
                <a:solidFill>
                  <a:srgbClr val="FFFFFF"/>
                </a:solidFill>
                <a:effectLst/>
                <a:latin typeface="+mj-lt"/>
              </a:rPr>
              <a:t>в корпоративном праве;</a:t>
            </a:r>
            <a:endParaRPr lang="en-US" sz="1200" b="0" i="0" dirty="0">
              <a:solidFill>
                <a:srgbClr val="FFFFFF"/>
              </a:solidFill>
              <a:effectLst/>
              <a:latin typeface="+mj-lt"/>
            </a:endParaRPr>
          </a:p>
          <a:p>
            <a:pPr marL="171450" indent="-171450">
              <a:buFontTx/>
              <a:buChar char="-"/>
            </a:pPr>
            <a:r>
              <a:rPr lang="ru-RU" sz="1200" b="0" i="0" dirty="0">
                <a:solidFill>
                  <a:srgbClr val="FFFFFF"/>
                </a:solidFill>
                <a:effectLst/>
                <a:latin typeface="+mj-lt"/>
              </a:rPr>
              <a:t>член ассоциации международного морского права;</a:t>
            </a:r>
            <a:endParaRPr lang="en-US" sz="1200" dirty="0">
              <a:solidFill>
                <a:srgbClr val="FFFFFF"/>
              </a:solidFill>
              <a:latin typeface="+mj-lt"/>
            </a:endParaRPr>
          </a:p>
          <a:p>
            <a:pPr marL="171450" indent="-171450">
              <a:buFontTx/>
              <a:buChar char="-"/>
            </a:pPr>
            <a:r>
              <a:rPr lang="ru-RU" sz="1200" b="0" i="0" dirty="0">
                <a:solidFill>
                  <a:srgbClr val="FFFFFF"/>
                </a:solidFill>
                <a:effectLst/>
                <a:latin typeface="+mj-lt"/>
              </a:rPr>
              <a:t>эксперт по урегулированию корпоративных споров и процедуре реорганизации бизнеса;</a:t>
            </a:r>
            <a:endParaRPr lang="en-US" sz="1200" b="0" i="0" dirty="0">
              <a:solidFill>
                <a:srgbClr val="FFFFFF"/>
              </a:solidFill>
              <a:effectLst/>
              <a:latin typeface="+mj-lt"/>
            </a:endParaRPr>
          </a:p>
          <a:p>
            <a:pPr marL="171450" indent="-171450">
              <a:buFontTx/>
              <a:buChar char="-"/>
            </a:pPr>
            <a:r>
              <a:rPr lang="ru-RU" sz="1200" b="0" i="0" dirty="0">
                <a:solidFill>
                  <a:srgbClr val="FFFFFF"/>
                </a:solidFill>
                <a:effectLst/>
                <a:latin typeface="+mj-lt"/>
              </a:rPr>
              <a:t>спикер </a:t>
            </a:r>
            <a:r>
              <a:rPr lang="ru-RU" sz="1200" b="1" i="0" dirty="0">
                <a:solidFill>
                  <a:srgbClr val="00AEFF"/>
                </a:solidFill>
                <a:effectLst/>
                <a:latin typeface="+mj-lt"/>
              </a:rPr>
              <a:t>более чем 20 конференций</a:t>
            </a:r>
            <a:r>
              <a:rPr lang="ru-RU" sz="1200" b="0" i="0" dirty="0">
                <a:solidFill>
                  <a:srgbClr val="FFFFFF"/>
                </a:solidFill>
                <a:effectLst/>
                <a:latin typeface="+mj-lt"/>
              </a:rPr>
              <a:t> по корпоративному праву;</a:t>
            </a:r>
            <a:endParaRPr lang="en-US" sz="1200" dirty="0">
              <a:solidFill>
                <a:srgbClr val="FFFFFF"/>
              </a:solidFill>
              <a:latin typeface="+mj-lt"/>
            </a:endParaRPr>
          </a:p>
          <a:p>
            <a:pPr marL="171450" indent="-171450">
              <a:buFontTx/>
              <a:buChar char="-"/>
            </a:pPr>
            <a:r>
              <a:rPr lang="ru-RU" sz="1200" b="0" i="0" dirty="0">
                <a:solidFill>
                  <a:srgbClr val="FFFFFF"/>
                </a:solidFill>
                <a:effectLst/>
                <a:latin typeface="+mj-lt"/>
              </a:rPr>
              <a:t>постоянный автор публикаций в журнале </a:t>
            </a:r>
            <a:r>
              <a:rPr lang="ru-RU" sz="1200" b="1" i="0" dirty="0">
                <a:solidFill>
                  <a:srgbClr val="00AEFF"/>
                </a:solidFill>
                <a:effectLst/>
                <a:latin typeface="+mj-lt"/>
              </a:rPr>
              <a:t>"Акционерное общество";</a:t>
            </a:r>
            <a:endParaRPr lang="ru-RU" sz="1150" dirty="0">
              <a:solidFill>
                <a:schemeClr val="bg1"/>
              </a:solidFill>
              <a:latin typeface="+mj-lt"/>
            </a:endParaRPr>
          </a:p>
        </p:txBody>
      </p:sp>
      <p:sp>
        <p:nvSpPr>
          <p:cNvPr id="15" name="Заголовок 1">
            <a:extLst>
              <a:ext uri="{FF2B5EF4-FFF2-40B4-BE49-F238E27FC236}">
                <a16:creationId xmlns:a16="http://schemas.microsoft.com/office/drawing/2014/main" id="{8F69E085-1EA6-48B2-ACFA-904D09709967}"/>
              </a:ext>
            </a:extLst>
          </p:cNvPr>
          <p:cNvSpPr txBox="1">
            <a:spLocks/>
          </p:cNvSpPr>
          <p:nvPr/>
        </p:nvSpPr>
        <p:spPr>
          <a:xfrm>
            <a:off x="405580" y="460475"/>
            <a:ext cx="11221619" cy="539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a:solidFill>
                  <a:schemeClr val="bg1"/>
                </a:solidFill>
              </a:rPr>
              <a:t>Преподаватели</a:t>
            </a:r>
            <a:endParaRPr lang="ru-RU" sz="3200" b="1" dirty="0">
              <a:solidFill>
                <a:schemeClr val="bg1"/>
              </a:solidFill>
            </a:endParaRPr>
          </a:p>
        </p:txBody>
      </p:sp>
      <p:pic>
        <p:nvPicPr>
          <p:cNvPr id="16" name="Рисунок 15">
            <a:extLst>
              <a:ext uri="{FF2B5EF4-FFF2-40B4-BE49-F238E27FC236}">
                <a16:creationId xmlns:a16="http://schemas.microsoft.com/office/drawing/2014/main" id="{04AAFF36-7E2B-44CF-BB86-6009E6E93F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5302" y="1519385"/>
            <a:ext cx="3596146" cy="4796553"/>
          </a:xfrm>
          <a:prstGeom prst="rect">
            <a:avLst/>
          </a:prstGeom>
        </p:spPr>
      </p:pic>
      <p:pic>
        <p:nvPicPr>
          <p:cNvPr id="9" name="Рисунок 8">
            <a:hlinkClick r:id="rId4"/>
            <a:extLst>
              <a:ext uri="{FF2B5EF4-FFF2-40B4-BE49-F238E27FC236}">
                <a16:creationId xmlns:a16="http://schemas.microsoft.com/office/drawing/2014/main" id="{275E76B9-CA14-41FD-80DA-7982C9E31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1299" y="455480"/>
            <a:ext cx="635900" cy="635900"/>
          </a:xfrm>
          <a:prstGeom prst="rect">
            <a:avLst/>
          </a:prstGeom>
        </p:spPr>
      </p:pic>
    </p:spTree>
    <p:extLst>
      <p:ext uri="{BB962C8B-B14F-4D97-AF65-F5344CB8AC3E}">
        <p14:creationId xmlns:p14="http://schemas.microsoft.com/office/powerpoint/2010/main" val="354614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988CA01-1C3D-46CA-808E-64250B66CA36}"/>
              </a:ext>
            </a:extLst>
          </p:cNvPr>
          <p:cNvSpPr/>
          <p:nvPr/>
        </p:nvSpPr>
        <p:spPr>
          <a:xfrm>
            <a:off x="1" y="0"/>
            <a:ext cx="12192000" cy="6858000"/>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latin typeface="+mj-lt"/>
            </a:endParaRPr>
          </a:p>
        </p:txBody>
      </p:sp>
      <p:sp>
        <p:nvSpPr>
          <p:cNvPr id="5" name="Заголовок 1">
            <a:extLst>
              <a:ext uri="{FF2B5EF4-FFF2-40B4-BE49-F238E27FC236}">
                <a16:creationId xmlns:a16="http://schemas.microsoft.com/office/drawing/2014/main" id="{9C54F0AD-F174-4454-86C2-F882B1779D40}"/>
              </a:ext>
            </a:extLst>
          </p:cNvPr>
          <p:cNvSpPr>
            <a:spLocks noGrp="1"/>
          </p:cNvSpPr>
          <p:nvPr>
            <p:ph type="title"/>
          </p:nvPr>
        </p:nvSpPr>
        <p:spPr>
          <a:xfrm>
            <a:off x="405580" y="460475"/>
            <a:ext cx="11221619" cy="539443"/>
          </a:xfrm>
        </p:spPr>
        <p:txBody>
          <a:bodyPr>
            <a:normAutofit/>
          </a:bodyPr>
          <a:lstStyle/>
          <a:p>
            <a:r>
              <a:rPr lang="ru-RU" sz="3200" b="1" i="0" dirty="0">
                <a:solidFill>
                  <a:schemeClr val="bg1"/>
                </a:solidFill>
                <a:effectLst/>
              </a:rPr>
              <a:t>Преподаватели</a:t>
            </a:r>
            <a:endParaRPr lang="ru-RU" sz="3200" b="1" dirty="0">
              <a:solidFill>
                <a:schemeClr val="bg1"/>
              </a:solidFill>
            </a:endParaRPr>
          </a:p>
        </p:txBody>
      </p:sp>
      <p:pic>
        <p:nvPicPr>
          <p:cNvPr id="8" name="Рисунок 7">
            <a:extLst>
              <a:ext uri="{FF2B5EF4-FFF2-40B4-BE49-F238E27FC236}">
                <a16:creationId xmlns:a16="http://schemas.microsoft.com/office/drawing/2014/main" id="{06EC5F32-F06C-4F0A-A9C5-912ED71F72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5302" y="1519385"/>
            <a:ext cx="3596147" cy="4796554"/>
          </a:xfrm>
          <a:prstGeom prst="rect">
            <a:avLst/>
          </a:prstGeom>
        </p:spPr>
      </p:pic>
      <p:sp>
        <p:nvSpPr>
          <p:cNvPr id="10" name="TextBox 9">
            <a:extLst>
              <a:ext uri="{FF2B5EF4-FFF2-40B4-BE49-F238E27FC236}">
                <a16:creationId xmlns:a16="http://schemas.microsoft.com/office/drawing/2014/main" id="{4277009C-12DA-4A60-A912-1711222EE4CA}"/>
              </a:ext>
            </a:extLst>
          </p:cNvPr>
          <p:cNvSpPr txBox="1"/>
          <p:nvPr/>
        </p:nvSpPr>
        <p:spPr>
          <a:xfrm>
            <a:off x="4289322" y="2593421"/>
            <a:ext cx="7556090" cy="707886"/>
          </a:xfrm>
          <a:prstGeom prst="rect">
            <a:avLst/>
          </a:prstGeom>
          <a:noFill/>
        </p:spPr>
        <p:txBody>
          <a:bodyPr wrap="square">
            <a:spAutoFit/>
          </a:bodyPr>
          <a:lstStyle/>
          <a:p>
            <a:pPr algn="l"/>
            <a:r>
              <a:rPr lang="ru-RU" sz="2000" b="1" i="0" dirty="0">
                <a:solidFill>
                  <a:srgbClr val="FFFFFF"/>
                </a:solidFill>
                <a:effectLst/>
                <a:latin typeface="+mj-lt"/>
              </a:rPr>
              <a:t>Сорокин</a:t>
            </a:r>
            <a:endParaRPr lang="ru-RU" sz="2000" b="0" i="0" dirty="0">
              <a:solidFill>
                <a:srgbClr val="FFFFFF"/>
              </a:solidFill>
              <a:effectLst/>
              <a:latin typeface="+mj-lt"/>
            </a:endParaRPr>
          </a:p>
          <a:p>
            <a:pPr algn="l"/>
            <a:r>
              <a:rPr lang="ru-RU" sz="2000" b="0" i="0" dirty="0">
                <a:solidFill>
                  <a:srgbClr val="FFFFFF"/>
                </a:solidFill>
                <a:effectLst/>
                <a:latin typeface="+mj-lt"/>
              </a:rPr>
              <a:t>Сергей Викторович</a:t>
            </a:r>
          </a:p>
        </p:txBody>
      </p:sp>
      <p:sp>
        <p:nvSpPr>
          <p:cNvPr id="12" name="TextBox 11">
            <a:extLst>
              <a:ext uri="{FF2B5EF4-FFF2-40B4-BE49-F238E27FC236}">
                <a16:creationId xmlns:a16="http://schemas.microsoft.com/office/drawing/2014/main" id="{BCA13283-E29B-451F-BAC7-1DE9CEB07799}"/>
              </a:ext>
            </a:extLst>
          </p:cNvPr>
          <p:cNvSpPr txBox="1"/>
          <p:nvPr/>
        </p:nvSpPr>
        <p:spPr>
          <a:xfrm>
            <a:off x="4289322" y="3301307"/>
            <a:ext cx="7588044" cy="430887"/>
          </a:xfrm>
          <a:prstGeom prst="rect">
            <a:avLst/>
          </a:prstGeom>
          <a:noFill/>
        </p:spPr>
        <p:txBody>
          <a:bodyPr wrap="square">
            <a:spAutoFit/>
          </a:bodyPr>
          <a:lstStyle/>
          <a:p>
            <a:pPr algn="l"/>
            <a:r>
              <a:rPr lang="ru-RU" sz="1050" b="0" i="0" dirty="0">
                <a:solidFill>
                  <a:srgbClr val="838385"/>
                </a:solidFill>
                <a:effectLst/>
                <a:latin typeface="+mj-lt"/>
              </a:rPr>
              <a:t>Заместитель руководителя </a:t>
            </a:r>
            <a:r>
              <a:rPr lang="ru-RU" sz="1050" b="1" i="0" dirty="0">
                <a:solidFill>
                  <a:srgbClr val="838385"/>
                </a:solidFill>
                <a:effectLst/>
                <a:latin typeface="+mj-lt"/>
              </a:rPr>
              <a:t>АО "ИКТ"</a:t>
            </a:r>
            <a:endParaRPr lang="ru-RU" sz="1050" b="0" i="0" dirty="0">
              <a:solidFill>
                <a:srgbClr val="FFFFFF"/>
              </a:solidFill>
              <a:effectLst/>
              <a:latin typeface="+mj-lt"/>
            </a:endParaRPr>
          </a:p>
          <a:p>
            <a:pPr algn="l"/>
            <a:r>
              <a:rPr lang="ru-RU" sz="1050" b="0" i="0" dirty="0">
                <a:solidFill>
                  <a:srgbClr val="838385"/>
                </a:solidFill>
                <a:effectLst/>
                <a:latin typeface="+mj-lt"/>
              </a:rPr>
              <a:t>Член совета директоров </a:t>
            </a:r>
            <a:r>
              <a:rPr lang="ru-RU" sz="1050" b="1" i="0" dirty="0">
                <a:solidFill>
                  <a:srgbClr val="838385"/>
                </a:solidFill>
                <a:effectLst/>
                <a:latin typeface="+mj-lt"/>
              </a:rPr>
              <a:t>НАКЮР</a:t>
            </a:r>
            <a:endParaRPr lang="ru-RU" sz="1050" b="0" i="0" dirty="0">
              <a:solidFill>
                <a:srgbClr val="FFFFFF"/>
              </a:solidFill>
              <a:effectLst/>
              <a:latin typeface="+mj-lt"/>
            </a:endParaRPr>
          </a:p>
        </p:txBody>
      </p:sp>
      <p:sp>
        <p:nvSpPr>
          <p:cNvPr id="14" name="TextBox 13">
            <a:extLst>
              <a:ext uri="{FF2B5EF4-FFF2-40B4-BE49-F238E27FC236}">
                <a16:creationId xmlns:a16="http://schemas.microsoft.com/office/drawing/2014/main" id="{EAB41CB3-2B87-4867-A7B1-E9B80C4D70A1}"/>
              </a:ext>
            </a:extLst>
          </p:cNvPr>
          <p:cNvSpPr txBox="1"/>
          <p:nvPr/>
        </p:nvSpPr>
        <p:spPr>
          <a:xfrm>
            <a:off x="4289321" y="3924529"/>
            <a:ext cx="7556089" cy="2492990"/>
          </a:xfrm>
          <a:prstGeom prst="rect">
            <a:avLst/>
          </a:prstGeom>
          <a:noFill/>
        </p:spPr>
        <p:txBody>
          <a:bodyPr wrap="square">
            <a:spAutoFit/>
          </a:bodyPr>
          <a:lstStyle/>
          <a:p>
            <a:pPr marL="171450" indent="-171450">
              <a:buFontTx/>
              <a:buChar char="-"/>
            </a:pPr>
            <a:r>
              <a:rPr lang="ru-RU" sz="1200" b="0" i="0" dirty="0">
                <a:solidFill>
                  <a:srgbClr val="FFFFFF"/>
                </a:solidFill>
                <a:effectLst/>
                <a:latin typeface="+mj-lt"/>
              </a:rPr>
              <a:t>эксперт в области корпоративного права и управления ценными бумагами с опытом работы </a:t>
            </a:r>
            <a:r>
              <a:rPr lang="ru-RU" sz="1200" b="1" i="0" dirty="0">
                <a:solidFill>
                  <a:srgbClr val="00AEFF"/>
                </a:solidFill>
                <a:effectLst/>
                <a:latin typeface="+mj-lt"/>
              </a:rPr>
              <a:t>более 13 лет;</a:t>
            </a:r>
            <a:endParaRPr lang="en-US" sz="1200" b="1" i="0" dirty="0">
              <a:solidFill>
                <a:srgbClr val="00AEFF"/>
              </a:solidFill>
              <a:effectLst/>
              <a:latin typeface="+mj-lt"/>
            </a:endParaRPr>
          </a:p>
          <a:p>
            <a:pPr marL="171450" indent="-171450">
              <a:buFontTx/>
              <a:buChar char="-"/>
            </a:pPr>
            <a:r>
              <a:rPr lang="ru-RU" sz="1200" b="0" i="0" dirty="0">
                <a:solidFill>
                  <a:srgbClr val="FFFFFF"/>
                </a:solidFill>
                <a:effectLst/>
                <a:latin typeface="+mj-lt"/>
              </a:rPr>
              <a:t>является </a:t>
            </a:r>
            <a:r>
              <a:rPr lang="ru-RU" sz="1200" b="1" i="0" dirty="0">
                <a:solidFill>
                  <a:srgbClr val="00AEFF"/>
                </a:solidFill>
                <a:effectLst/>
                <a:latin typeface="+mj-lt"/>
              </a:rPr>
              <a:t>аттестованным участником рынка ценных бумаг</a:t>
            </a:r>
            <a:r>
              <a:rPr lang="ru-RU" sz="1200" b="0" i="0" dirty="0">
                <a:solidFill>
                  <a:srgbClr val="FFFFFF"/>
                </a:solidFill>
                <a:effectLst/>
                <a:latin typeface="+mj-lt"/>
              </a:rPr>
              <a:t>;</a:t>
            </a:r>
            <a:endParaRPr lang="en-US" sz="1200" b="1" dirty="0">
              <a:solidFill>
                <a:srgbClr val="00AEFF"/>
              </a:solidFill>
              <a:latin typeface="+mj-lt"/>
            </a:endParaRPr>
          </a:p>
          <a:p>
            <a:pPr marL="171450" indent="-171450">
              <a:buFontTx/>
              <a:buChar char="-"/>
            </a:pPr>
            <a:r>
              <a:rPr lang="ru-RU" sz="1200" b="0" i="0" dirty="0">
                <a:solidFill>
                  <a:srgbClr val="FFFFFF"/>
                </a:solidFill>
                <a:effectLst/>
                <a:latin typeface="+mj-lt"/>
              </a:rPr>
              <a:t>постоянный спикер крупнейших корпоративных форумов и конференций;</a:t>
            </a:r>
            <a:endParaRPr lang="en-US" sz="1200" b="1" i="0" dirty="0">
              <a:solidFill>
                <a:srgbClr val="00AEFF"/>
              </a:solidFill>
              <a:effectLst/>
              <a:latin typeface="+mj-lt"/>
            </a:endParaRPr>
          </a:p>
          <a:p>
            <a:pPr marL="171450" indent="-171450">
              <a:buFontTx/>
              <a:buChar char="-"/>
            </a:pPr>
            <a:r>
              <a:rPr lang="ru-RU" sz="1200" b="0" i="0" dirty="0">
                <a:solidFill>
                  <a:srgbClr val="FFFFFF"/>
                </a:solidFill>
                <a:effectLst/>
                <a:latin typeface="+mj-lt"/>
              </a:rPr>
              <a:t>семинары с его участием прошли в </a:t>
            </a:r>
            <a:r>
              <a:rPr lang="ru-RU" sz="1200" b="1" i="0" dirty="0">
                <a:solidFill>
                  <a:srgbClr val="00AEFF"/>
                </a:solidFill>
                <a:effectLst/>
                <a:latin typeface="+mj-lt"/>
              </a:rPr>
              <a:t>более чем 50 крупнейших </a:t>
            </a:r>
            <a:r>
              <a:rPr lang="ru-RU" sz="1200" b="0" i="0" dirty="0">
                <a:solidFill>
                  <a:srgbClr val="FFFFFF"/>
                </a:solidFill>
                <a:effectLst/>
                <a:latin typeface="+mj-lt"/>
              </a:rPr>
              <a:t>городах страны;</a:t>
            </a:r>
            <a:endParaRPr lang="en-US" sz="1200" b="1" dirty="0">
              <a:solidFill>
                <a:srgbClr val="00AEFF"/>
              </a:solidFill>
              <a:latin typeface="+mj-lt"/>
            </a:endParaRPr>
          </a:p>
          <a:p>
            <a:pPr marL="171450" indent="-171450">
              <a:buFontTx/>
              <a:buChar char="-"/>
            </a:pPr>
            <a:r>
              <a:rPr lang="ru-RU" sz="1200" b="1" i="0" dirty="0">
                <a:solidFill>
                  <a:srgbClr val="00AEFF"/>
                </a:solidFill>
                <a:effectLst/>
                <a:latin typeface="+mj-lt"/>
              </a:rPr>
              <a:t>более 1000 </a:t>
            </a:r>
            <a:r>
              <a:rPr lang="ru-RU" sz="1200" b="0" i="0" dirty="0">
                <a:solidFill>
                  <a:srgbClr val="FFFFFF"/>
                </a:solidFill>
                <a:effectLst/>
                <a:latin typeface="+mj-lt"/>
              </a:rPr>
              <a:t>корпоративных юристов </a:t>
            </a:r>
            <a:r>
              <a:rPr lang="ru-RU" sz="1200" b="1" i="0" dirty="0">
                <a:solidFill>
                  <a:srgbClr val="00AEFF"/>
                </a:solidFill>
                <a:effectLst/>
                <a:latin typeface="+mj-lt"/>
              </a:rPr>
              <a:t>посетили его онлайн и офлайн мероприятия</a:t>
            </a:r>
            <a:r>
              <a:rPr lang="ru-RU" sz="1200" b="0" i="0" dirty="0">
                <a:solidFill>
                  <a:srgbClr val="FFFFFF"/>
                </a:solidFill>
                <a:effectLst/>
                <a:latin typeface="+mj-lt"/>
              </a:rPr>
              <a:t>;</a:t>
            </a:r>
            <a:endParaRPr lang="en-US" sz="1200" i="0" dirty="0">
              <a:solidFill>
                <a:srgbClr val="00AEFF"/>
              </a:solidFill>
              <a:effectLst/>
              <a:latin typeface="+mj-lt"/>
            </a:endParaRPr>
          </a:p>
          <a:p>
            <a:pPr marL="171450" indent="-171450">
              <a:buFontTx/>
              <a:buChar char="-"/>
            </a:pPr>
            <a:r>
              <a:rPr lang="ru-RU" sz="1200" b="1" i="0" dirty="0">
                <a:solidFill>
                  <a:srgbClr val="00AEFF"/>
                </a:solidFill>
                <a:effectLst/>
                <a:latin typeface="+mj-lt"/>
              </a:rPr>
              <a:t>консультирует средний и крупный бизнес </a:t>
            </a:r>
            <a:r>
              <a:rPr lang="ru-RU" sz="1200" b="0" i="0" dirty="0">
                <a:solidFill>
                  <a:srgbClr val="FFFFFF"/>
                </a:solidFill>
                <a:effectLst/>
                <a:latin typeface="+mj-lt"/>
              </a:rPr>
              <a:t>на практике реализовать возможности развития, которые предоставляет действующее законодательство;</a:t>
            </a:r>
            <a:endParaRPr lang="en-US" sz="1200" b="0" dirty="0">
              <a:solidFill>
                <a:srgbClr val="00AEFF"/>
              </a:solidFill>
              <a:latin typeface="+mj-lt"/>
            </a:endParaRPr>
          </a:p>
          <a:p>
            <a:pPr marL="171450" indent="-171450">
              <a:buFontTx/>
              <a:buChar char="-"/>
            </a:pPr>
            <a:r>
              <a:rPr lang="ru-RU" sz="1200" b="0" i="0" dirty="0">
                <a:solidFill>
                  <a:srgbClr val="FFFFFF"/>
                </a:solidFill>
                <a:effectLst/>
                <a:latin typeface="+mj-lt"/>
              </a:rPr>
              <a:t>резидент </a:t>
            </a:r>
            <a:r>
              <a:rPr lang="ru-RU" sz="1200" b="1" i="0" dirty="0">
                <a:solidFill>
                  <a:srgbClr val="00AEFF"/>
                </a:solidFill>
                <a:effectLst/>
                <a:latin typeface="+mj-lt"/>
              </a:rPr>
              <a:t>Бизнес-школы </a:t>
            </a:r>
            <a:r>
              <a:rPr lang="en-US" sz="1200" b="1" i="0" dirty="0">
                <a:solidFill>
                  <a:srgbClr val="00AEFF"/>
                </a:solidFill>
                <a:effectLst/>
                <a:latin typeface="+mj-lt"/>
              </a:rPr>
              <a:t>Skolkovo</a:t>
            </a:r>
            <a:r>
              <a:rPr lang="en-US" sz="1200" b="0" i="0" dirty="0">
                <a:solidFill>
                  <a:srgbClr val="FFFFFF"/>
                </a:solidFill>
                <a:effectLst/>
                <a:latin typeface="+mj-lt"/>
              </a:rPr>
              <a:t>;</a:t>
            </a:r>
            <a:endParaRPr lang="en-US" sz="1200" i="0" dirty="0">
              <a:solidFill>
                <a:srgbClr val="00AEFF"/>
              </a:solidFill>
              <a:effectLst/>
              <a:latin typeface="+mj-lt"/>
            </a:endParaRPr>
          </a:p>
          <a:p>
            <a:pPr marL="171450" indent="-171450">
              <a:buFontTx/>
              <a:buChar char="-"/>
            </a:pPr>
            <a:r>
              <a:rPr lang="ru-RU" sz="1200" b="1" i="0" dirty="0">
                <a:solidFill>
                  <a:srgbClr val="00AEFF"/>
                </a:solidFill>
                <a:effectLst/>
                <a:latin typeface="+mj-lt"/>
              </a:rPr>
              <a:t>с 2015 года выступает на одном из крупнейших событий корпоративного права </a:t>
            </a:r>
            <a:r>
              <a:rPr lang="ru-RU" sz="1200" b="0" i="0" dirty="0">
                <a:solidFill>
                  <a:srgbClr val="FFFFFF"/>
                </a:solidFill>
                <a:effectLst/>
                <a:latin typeface="+mj-lt"/>
              </a:rPr>
              <a:t>– общероссийской конференции корпоративных юристов в качестве ведущего преподавателя по теме развития инвестиционной привлекательности бизнеса через механизмы вытеснения миноритарных акционеров.</a:t>
            </a:r>
            <a:endParaRPr lang="ru-RU" sz="1150" dirty="0">
              <a:solidFill>
                <a:schemeClr val="bg1"/>
              </a:solidFill>
              <a:latin typeface="+mj-lt"/>
            </a:endParaRPr>
          </a:p>
        </p:txBody>
      </p:sp>
      <p:pic>
        <p:nvPicPr>
          <p:cNvPr id="9" name="Рисунок 8">
            <a:hlinkClick r:id="rId4"/>
            <a:extLst>
              <a:ext uri="{FF2B5EF4-FFF2-40B4-BE49-F238E27FC236}">
                <a16:creationId xmlns:a16="http://schemas.microsoft.com/office/drawing/2014/main" id="{16926D42-F0EA-45C0-873D-C5584C7EA6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1299" y="455480"/>
            <a:ext cx="635900" cy="635900"/>
          </a:xfrm>
          <a:prstGeom prst="rect">
            <a:avLst/>
          </a:prstGeom>
        </p:spPr>
      </p:pic>
    </p:spTree>
    <p:extLst>
      <p:ext uri="{BB962C8B-B14F-4D97-AF65-F5344CB8AC3E}">
        <p14:creationId xmlns:p14="http://schemas.microsoft.com/office/powerpoint/2010/main" val="4192975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03E557-F33C-4E51-9642-CA72EDE3DF64}"/>
              </a:ext>
            </a:extLst>
          </p:cNvPr>
          <p:cNvSpPr>
            <a:spLocks noGrp="1"/>
          </p:cNvSpPr>
          <p:nvPr>
            <p:ph type="title"/>
          </p:nvPr>
        </p:nvSpPr>
        <p:spPr>
          <a:xfrm>
            <a:off x="3934805" y="3876207"/>
            <a:ext cx="6031993" cy="585340"/>
          </a:xfrm>
        </p:spPr>
        <p:txBody>
          <a:bodyPr>
            <a:normAutofit/>
          </a:bodyPr>
          <a:lstStyle/>
          <a:p>
            <a:pPr algn="ctr"/>
            <a:r>
              <a:rPr lang="en-US" sz="3600" b="1" i="0" dirty="0">
                <a:solidFill>
                  <a:srgbClr val="00AEFF"/>
                </a:solidFill>
                <a:effectLst/>
              </a:rPr>
              <a:t>SKOLKOVO</a:t>
            </a:r>
            <a:endParaRPr lang="ru-RU" sz="3600" dirty="0">
              <a:solidFill>
                <a:srgbClr val="00AEFF"/>
              </a:solidFill>
            </a:endParaRPr>
          </a:p>
        </p:txBody>
      </p:sp>
      <p:sp>
        <p:nvSpPr>
          <p:cNvPr id="12" name="TextBox 11">
            <a:extLst>
              <a:ext uri="{FF2B5EF4-FFF2-40B4-BE49-F238E27FC236}">
                <a16:creationId xmlns:a16="http://schemas.microsoft.com/office/drawing/2014/main" id="{6AC2279A-0C9A-4899-81B7-F4F02502447B}"/>
              </a:ext>
            </a:extLst>
          </p:cNvPr>
          <p:cNvSpPr txBox="1"/>
          <p:nvPr/>
        </p:nvSpPr>
        <p:spPr>
          <a:xfrm>
            <a:off x="422117" y="477971"/>
            <a:ext cx="3713187" cy="1015663"/>
          </a:xfrm>
          <a:prstGeom prst="rect">
            <a:avLst/>
          </a:prstGeom>
          <a:noFill/>
        </p:spPr>
        <p:txBody>
          <a:bodyPr wrap="square">
            <a:spAutoFit/>
          </a:bodyPr>
          <a:lstStyle/>
          <a:p>
            <a:pPr algn="l"/>
            <a:r>
              <a:rPr lang="ru-RU" sz="1200" b="0" i="0" dirty="0">
                <a:solidFill>
                  <a:srgbClr val="1B1B1C"/>
                </a:solidFill>
                <a:effectLst/>
                <a:latin typeface="+mj-lt"/>
              </a:rPr>
              <a:t>Наши образовательные мероприятия прошли в </a:t>
            </a:r>
            <a:r>
              <a:rPr lang="ru-RU" sz="1200" b="1" i="0" dirty="0">
                <a:solidFill>
                  <a:srgbClr val="00AEFF"/>
                </a:solidFill>
                <a:effectLst/>
                <a:latin typeface="+mj-lt"/>
              </a:rPr>
              <a:t>30 городах России</a:t>
            </a:r>
            <a:r>
              <a:rPr lang="ru-RU" sz="1200" b="0" i="0" dirty="0">
                <a:solidFill>
                  <a:srgbClr val="1B1B1C"/>
                </a:solidFill>
                <a:effectLst/>
                <a:latin typeface="+mj-lt"/>
              </a:rPr>
              <a:t>: Москве,  Санкт-Петербурге, Казани, Краснодаре, </a:t>
            </a:r>
            <a:r>
              <a:rPr lang="ru-RU" sz="1200" b="0" i="0" dirty="0" err="1">
                <a:solidFill>
                  <a:srgbClr val="1B1B1C"/>
                </a:solidFill>
                <a:effectLst/>
                <a:latin typeface="+mj-lt"/>
              </a:rPr>
              <a:t>Ростове</a:t>
            </a:r>
            <a:r>
              <a:rPr lang="ru-RU" sz="1200" b="0" i="0" dirty="0">
                <a:solidFill>
                  <a:srgbClr val="1B1B1C"/>
                </a:solidFill>
                <a:effectLst/>
                <a:latin typeface="+mj-lt"/>
              </a:rPr>
              <a:t>-на-Дону, Екатеринбурге, Новосибирске и др.</a:t>
            </a:r>
            <a:endParaRPr lang="ru-RU" sz="1200" b="0" i="0" dirty="0">
              <a:solidFill>
                <a:srgbClr val="FFFFFF"/>
              </a:solidFill>
              <a:effectLst/>
              <a:latin typeface="+mj-lt"/>
            </a:endParaRPr>
          </a:p>
        </p:txBody>
      </p:sp>
      <p:pic>
        <p:nvPicPr>
          <p:cNvPr id="4" name="Рисунок 3">
            <a:extLst>
              <a:ext uri="{FF2B5EF4-FFF2-40B4-BE49-F238E27FC236}">
                <a16:creationId xmlns:a16="http://schemas.microsoft.com/office/drawing/2014/main" id="{BBBEBB59-B779-471D-BBC5-8A6AB6831730}"/>
              </a:ext>
            </a:extLst>
          </p:cNvPr>
          <p:cNvPicPr>
            <a:picLocks noChangeAspect="1"/>
          </p:cNvPicPr>
          <p:nvPr/>
        </p:nvPicPr>
        <p:blipFill rotWithShape="1">
          <a:blip r:embed="rId2">
            <a:extLst>
              <a:ext uri="{28A0092B-C50C-407E-A947-70E740481C1C}">
                <a14:useLocalDpi xmlns:a14="http://schemas.microsoft.com/office/drawing/2010/main" val="0"/>
              </a:ext>
            </a:extLst>
          </a:blip>
          <a:srcRect t="-1" b="-57"/>
          <a:stretch/>
        </p:blipFill>
        <p:spPr>
          <a:xfrm>
            <a:off x="535305" y="1616780"/>
            <a:ext cx="3399502" cy="2268000"/>
          </a:xfrm>
          <a:prstGeom prst="rect">
            <a:avLst/>
          </a:prstGeom>
        </p:spPr>
      </p:pic>
      <p:pic>
        <p:nvPicPr>
          <p:cNvPr id="8" name="Рисунок 7">
            <a:extLst>
              <a:ext uri="{FF2B5EF4-FFF2-40B4-BE49-F238E27FC236}">
                <a16:creationId xmlns:a16="http://schemas.microsoft.com/office/drawing/2014/main" id="{F0F992A4-61BF-4430-8D05-70A003175F28}"/>
              </a:ext>
            </a:extLst>
          </p:cNvPr>
          <p:cNvPicPr>
            <a:picLocks noChangeAspect="1"/>
          </p:cNvPicPr>
          <p:nvPr/>
        </p:nvPicPr>
        <p:blipFill rotWithShape="1">
          <a:blip r:embed="rId3">
            <a:extLst>
              <a:ext uri="{28A0092B-C50C-407E-A947-70E740481C1C}">
                <a14:useLocalDpi xmlns:a14="http://schemas.microsoft.com/office/drawing/2010/main" val="0"/>
              </a:ext>
            </a:extLst>
          </a:blip>
          <a:srcRect b="-58"/>
          <a:stretch/>
        </p:blipFill>
        <p:spPr>
          <a:xfrm>
            <a:off x="535304" y="4043205"/>
            <a:ext cx="3399501" cy="2268000"/>
          </a:xfrm>
          <a:prstGeom prst="rect">
            <a:avLst/>
          </a:prstGeom>
        </p:spPr>
      </p:pic>
      <p:pic>
        <p:nvPicPr>
          <p:cNvPr id="14" name="Рисунок 13">
            <a:extLst>
              <a:ext uri="{FF2B5EF4-FFF2-40B4-BE49-F238E27FC236}">
                <a16:creationId xmlns:a16="http://schemas.microsoft.com/office/drawing/2014/main" id="{44674556-9C9D-4042-8F1F-91D3730E4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9112" y="4432051"/>
            <a:ext cx="2815225" cy="1876993"/>
          </a:xfrm>
          <a:prstGeom prst="rect">
            <a:avLst/>
          </a:prstGeom>
        </p:spPr>
      </p:pic>
      <p:pic>
        <p:nvPicPr>
          <p:cNvPr id="16" name="Рисунок 15">
            <a:extLst>
              <a:ext uri="{FF2B5EF4-FFF2-40B4-BE49-F238E27FC236}">
                <a16:creationId xmlns:a16="http://schemas.microsoft.com/office/drawing/2014/main" id="{ACB5CD67-AB5C-46B7-B0CD-D17252D9CB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3658" y="4422218"/>
            <a:ext cx="2815491" cy="1876994"/>
          </a:xfrm>
          <a:prstGeom prst="rect">
            <a:avLst/>
          </a:prstGeom>
        </p:spPr>
      </p:pic>
      <p:pic>
        <p:nvPicPr>
          <p:cNvPr id="18" name="Рисунок 17">
            <a:extLst>
              <a:ext uri="{FF2B5EF4-FFF2-40B4-BE49-F238E27FC236}">
                <a16:creationId xmlns:a16="http://schemas.microsoft.com/office/drawing/2014/main" id="{C3D387C6-A339-45D2-86B1-CD38BE0CD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6801" y="554190"/>
            <a:ext cx="1689893" cy="1126595"/>
          </a:xfrm>
          <a:prstGeom prst="rect">
            <a:avLst/>
          </a:prstGeom>
        </p:spPr>
      </p:pic>
      <p:pic>
        <p:nvPicPr>
          <p:cNvPr id="20" name="Рисунок 19">
            <a:extLst>
              <a:ext uri="{FF2B5EF4-FFF2-40B4-BE49-F238E27FC236}">
                <a16:creationId xmlns:a16="http://schemas.microsoft.com/office/drawing/2014/main" id="{62D05717-F9F3-487D-B851-E90C728093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6800" y="1706142"/>
            <a:ext cx="1689894" cy="1126482"/>
          </a:xfrm>
          <a:prstGeom prst="rect">
            <a:avLst/>
          </a:prstGeom>
        </p:spPr>
      </p:pic>
      <p:pic>
        <p:nvPicPr>
          <p:cNvPr id="22" name="Рисунок 21">
            <a:extLst>
              <a:ext uri="{FF2B5EF4-FFF2-40B4-BE49-F238E27FC236}">
                <a16:creationId xmlns:a16="http://schemas.microsoft.com/office/drawing/2014/main" id="{F3787136-35DC-4537-B087-C5FAEC8835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6812" y="2857981"/>
            <a:ext cx="1689881" cy="1126481"/>
          </a:xfrm>
          <a:prstGeom prst="rect">
            <a:avLst/>
          </a:prstGeom>
        </p:spPr>
      </p:pic>
      <p:pic>
        <p:nvPicPr>
          <p:cNvPr id="24" name="Рисунок 23">
            <a:extLst>
              <a:ext uri="{FF2B5EF4-FFF2-40B4-BE49-F238E27FC236}">
                <a16:creationId xmlns:a16="http://schemas.microsoft.com/office/drawing/2014/main" id="{54873050-5F8E-4FDF-9114-EE5F8354D8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66798" y="4019651"/>
            <a:ext cx="1689895" cy="1126597"/>
          </a:xfrm>
          <a:prstGeom prst="rect">
            <a:avLst/>
          </a:prstGeom>
        </p:spPr>
      </p:pic>
      <p:pic>
        <p:nvPicPr>
          <p:cNvPr id="26" name="Рисунок 25">
            <a:extLst>
              <a:ext uri="{FF2B5EF4-FFF2-40B4-BE49-F238E27FC236}">
                <a16:creationId xmlns:a16="http://schemas.microsoft.com/office/drawing/2014/main" id="{A8B46D29-4B2C-4E91-9D15-AA67572F77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60077" y="5181321"/>
            <a:ext cx="1696616" cy="1131183"/>
          </a:xfrm>
          <a:prstGeom prst="rect">
            <a:avLst/>
          </a:prstGeom>
        </p:spPr>
      </p:pic>
      <p:grpSp>
        <p:nvGrpSpPr>
          <p:cNvPr id="15" name="Группа 14">
            <a:extLst>
              <a:ext uri="{FF2B5EF4-FFF2-40B4-BE49-F238E27FC236}">
                <a16:creationId xmlns:a16="http://schemas.microsoft.com/office/drawing/2014/main" id="{0C2C558D-D0E1-4810-B985-589A40460893}"/>
              </a:ext>
            </a:extLst>
          </p:cNvPr>
          <p:cNvGrpSpPr/>
          <p:nvPr/>
        </p:nvGrpSpPr>
        <p:grpSpPr>
          <a:xfrm>
            <a:off x="4079112" y="564871"/>
            <a:ext cx="5800037" cy="3312000"/>
            <a:chOff x="4079112" y="564871"/>
            <a:chExt cx="5800037" cy="3312000"/>
          </a:xfrm>
        </p:grpSpPr>
        <p:pic>
          <p:nvPicPr>
            <p:cNvPr id="5" name="Рисунок 4">
              <a:hlinkClick r:id="rId11"/>
              <a:extLst>
                <a:ext uri="{FF2B5EF4-FFF2-40B4-BE49-F238E27FC236}">
                  <a16:creationId xmlns:a16="http://schemas.microsoft.com/office/drawing/2014/main" id="{B4D9CF7F-0FF3-4D46-A12F-9E8615C13DA4}"/>
                </a:ext>
              </a:extLst>
            </p:cNvPr>
            <p:cNvPicPr>
              <a:picLocks noChangeAspect="1"/>
            </p:cNvPicPr>
            <p:nvPr/>
          </p:nvPicPr>
          <p:blipFill rotWithShape="1">
            <a:blip r:embed="rId12"/>
            <a:srcRect t="-1" b="9131"/>
            <a:stretch/>
          </p:blipFill>
          <p:spPr>
            <a:xfrm>
              <a:off x="4081430" y="564871"/>
              <a:ext cx="5797719" cy="3312000"/>
            </a:xfrm>
            <a:prstGeom prst="rect">
              <a:avLst/>
            </a:prstGeom>
          </p:spPr>
        </p:pic>
        <p:pic>
          <p:nvPicPr>
            <p:cNvPr id="7" name="Рисунок 6">
              <a:hlinkClick r:id="rId11"/>
              <a:extLst>
                <a:ext uri="{FF2B5EF4-FFF2-40B4-BE49-F238E27FC236}">
                  <a16:creationId xmlns:a16="http://schemas.microsoft.com/office/drawing/2014/main" id="{E8E8BBF2-CC0B-4DE2-8DED-527DEA0DF9C1}"/>
                </a:ext>
              </a:extLst>
            </p:cNvPr>
            <p:cNvPicPr>
              <a:picLocks noChangeAspect="1"/>
            </p:cNvPicPr>
            <p:nvPr/>
          </p:nvPicPr>
          <p:blipFill rotWithShape="1">
            <a:blip r:embed="rId13">
              <a:extLst>
                <a:ext uri="{28A0092B-C50C-407E-A947-70E740481C1C}">
                  <a14:useLocalDpi xmlns:a14="http://schemas.microsoft.com/office/drawing/2010/main" val="0"/>
                </a:ext>
              </a:extLst>
            </a:blip>
            <a:srcRect l="5310" t="5310" r="5310" b="5310"/>
            <a:stretch/>
          </p:blipFill>
          <p:spPr>
            <a:xfrm>
              <a:off x="4079112" y="2857981"/>
              <a:ext cx="1018890" cy="1018890"/>
            </a:xfrm>
            <a:prstGeom prst="rect">
              <a:avLst/>
            </a:prstGeom>
          </p:spPr>
        </p:pic>
        <p:sp>
          <p:nvSpPr>
            <p:cNvPr id="11" name="Овал 10">
              <a:hlinkClick r:id="rId11"/>
              <a:extLst>
                <a:ext uri="{FF2B5EF4-FFF2-40B4-BE49-F238E27FC236}">
                  <a16:creationId xmlns:a16="http://schemas.microsoft.com/office/drawing/2014/main" id="{DB797068-B639-47D9-B3BB-7EB72B9D4F62}"/>
                </a:ext>
              </a:extLst>
            </p:cNvPr>
            <p:cNvSpPr/>
            <p:nvPr/>
          </p:nvSpPr>
          <p:spPr>
            <a:xfrm>
              <a:off x="6417802" y="1659969"/>
              <a:ext cx="1124974" cy="1124974"/>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j-lt"/>
              </a:endParaRPr>
            </a:p>
          </p:txBody>
        </p:sp>
        <p:sp>
          <p:nvSpPr>
            <p:cNvPr id="9" name="Равнобедренный треугольник 8">
              <a:hlinkClick r:id="rId11"/>
              <a:extLst>
                <a:ext uri="{FF2B5EF4-FFF2-40B4-BE49-F238E27FC236}">
                  <a16:creationId xmlns:a16="http://schemas.microsoft.com/office/drawing/2014/main" id="{F4625040-A751-4F9F-911A-FA8F8EFACC9D}"/>
                </a:ext>
              </a:extLst>
            </p:cNvPr>
            <p:cNvSpPr/>
            <p:nvPr/>
          </p:nvSpPr>
          <p:spPr>
            <a:xfrm rot="5400000">
              <a:off x="6800187" y="1984234"/>
              <a:ext cx="526940" cy="4542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j-lt"/>
              </a:endParaRPr>
            </a:p>
          </p:txBody>
        </p:sp>
      </p:grpSp>
    </p:spTree>
    <p:extLst>
      <p:ext uri="{BB962C8B-B14F-4D97-AF65-F5344CB8AC3E}">
        <p14:creationId xmlns:p14="http://schemas.microsoft.com/office/powerpoint/2010/main" val="348448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EFF"/>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A8B3743-12A5-47E7-8B6F-586E147FBB39}"/>
              </a:ext>
            </a:extLst>
          </p:cNvPr>
          <p:cNvPicPr>
            <a:picLocks noChangeAspect="1"/>
          </p:cNvPicPr>
          <p:nvPr/>
        </p:nvPicPr>
        <p:blipFill rotWithShape="1">
          <a:blip r:embed="rId2"/>
          <a:srcRect r="4036" b="2944"/>
          <a:stretch/>
        </p:blipFill>
        <p:spPr>
          <a:xfrm>
            <a:off x="492000" y="512828"/>
            <a:ext cx="11700000" cy="5508000"/>
          </a:xfrm>
          <a:prstGeom prst="rect">
            <a:avLst/>
          </a:prstGeom>
        </p:spPr>
      </p:pic>
    </p:spTree>
    <p:extLst>
      <p:ext uri="{BB962C8B-B14F-4D97-AF65-F5344CB8AC3E}">
        <p14:creationId xmlns:p14="http://schemas.microsoft.com/office/powerpoint/2010/main" val="2513788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2A05A5C-CBC9-4130-AACE-386EFF55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640" y="4555253"/>
            <a:ext cx="1351123" cy="1910572"/>
          </a:xfrm>
          <a:prstGeom prst="rect">
            <a:avLst/>
          </a:prstGeom>
        </p:spPr>
      </p:pic>
      <p:pic>
        <p:nvPicPr>
          <p:cNvPr id="7" name="Рисунок 6">
            <a:extLst>
              <a:ext uri="{FF2B5EF4-FFF2-40B4-BE49-F238E27FC236}">
                <a16:creationId xmlns:a16="http://schemas.microsoft.com/office/drawing/2014/main" id="{B257A540-4966-4FAE-8EF9-3055009DC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5359" y="542310"/>
            <a:ext cx="1388705" cy="1963716"/>
          </a:xfrm>
          <a:prstGeom prst="rect">
            <a:avLst/>
          </a:prstGeom>
        </p:spPr>
      </p:pic>
      <p:pic>
        <p:nvPicPr>
          <p:cNvPr id="9" name="Рисунок 8">
            <a:extLst>
              <a:ext uri="{FF2B5EF4-FFF2-40B4-BE49-F238E27FC236}">
                <a16:creationId xmlns:a16="http://schemas.microsoft.com/office/drawing/2014/main" id="{DB015286-A533-4E13-9902-7097835550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9506" y="2552853"/>
            <a:ext cx="1382947" cy="1955573"/>
          </a:xfrm>
          <a:prstGeom prst="rect">
            <a:avLst/>
          </a:prstGeom>
        </p:spPr>
      </p:pic>
      <p:pic>
        <p:nvPicPr>
          <p:cNvPr id="11" name="Рисунок 10">
            <a:extLst>
              <a:ext uri="{FF2B5EF4-FFF2-40B4-BE49-F238E27FC236}">
                <a16:creationId xmlns:a16="http://schemas.microsoft.com/office/drawing/2014/main" id="{A4E27408-E6CD-46DD-B0D0-1EFA3C721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3629" y="2552854"/>
            <a:ext cx="1382947" cy="1955573"/>
          </a:xfrm>
          <a:prstGeom prst="rect">
            <a:avLst/>
          </a:prstGeom>
        </p:spPr>
      </p:pic>
      <p:pic>
        <p:nvPicPr>
          <p:cNvPr id="13" name="Рисунок 12">
            <a:extLst>
              <a:ext uri="{FF2B5EF4-FFF2-40B4-BE49-F238E27FC236}">
                <a16:creationId xmlns:a16="http://schemas.microsoft.com/office/drawing/2014/main" id="{57FB9ED3-5A32-48C2-844E-5C08973A87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1462" y="2552854"/>
            <a:ext cx="1382947" cy="1955573"/>
          </a:xfrm>
          <a:prstGeom prst="rect">
            <a:avLst/>
          </a:prstGeom>
        </p:spPr>
      </p:pic>
      <p:pic>
        <p:nvPicPr>
          <p:cNvPr id="15" name="Рисунок 14">
            <a:extLst>
              <a:ext uri="{FF2B5EF4-FFF2-40B4-BE49-F238E27FC236}">
                <a16:creationId xmlns:a16="http://schemas.microsoft.com/office/drawing/2014/main" id="{806B7618-DB1E-4EEF-AE96-E7921E8F07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936" y="2552854"/>
            <a:ext cx="1382947" cy="1955573"/>
          </a:xfrm>
          <a:prstGeom prst="rect">
            <a:avLst/>
          </a:prstGeom>
        </p:spPr>
      </p:pic>
      <p:pic>
        <p:nvPicPr>
          <p:cNvPr id="17" name="Рисунок 16">
            <a:extLst>
              <a:ext uri="{FF2B5EF4-FFF2-40B4-BE49-F238E27FC236}">
                <a16:creationId xmlns:a16="http://schemas.microsoft.com/office/drawing/2014/main" id="{9E9972CA-D399-4471-97DF-3736624270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1462" y="4555253"/>
            <a:ext cx="1382947" cy="1955573"/>
          </a:xfrm>
          <a:prstGeom prst="rect">
            <a:avLst/>
          </a:prstGeom>
        </p:spPr>
      </p:pic>
      <p:pic>
        <p:nvPicPr>
          <p:cNvPr id="19" name="Рисунок 18">
            <a:extLst>
              <a:ext uri="{FF2B5EF4-FFF2-40B4-BE49-F238E27FC236}">
                <a16:creationId xmlns:a16="http://schemas.microsoft.com/office/drawing/2014/main" id="{51CE16DB-9FF5-406D-BE59-4EC5E3FA4702}"/>
              </a:ext>
            </a:extLst>
          </p:cNvPr>
          <p:cNvPicPr>
            <a:picLocks noChangeAspect="1"/>
          </p:cNvPicPr>
          <p:nvPr/>
        </p:nvPicPr>
        <p:blipFill rotWithShape="1">
          <a:blip r:embed="rId9">
            <a:extLst>
              <a:ext uri="{28A0092B-C50C-407E-A947-70E740481C1C}">
                <a14:useLocalDpi xmlns:a14="http://schemas.microsoft.com/office/drawing/2010/main" val="0"/>
              </a:ext>
            </a:extLst>
          </a:blip>
          <a:srcRect l="-1" t="1" r="2615" b="4643"/>
          <a:stretch/>
        </p:blipFill>
        <p:spPr>
          <a:xfrm>
            <a:off x="337936" y="4555253"/>
            <a:ext cx="1404000" cy="1944000"/>
          </a:xfrm>
          <a:prstGeom prst="rect">
            <a:avLst/>
          </a:prstGeom>
        </p:spPr>
      </p:pic>
      <p:pic>
        <p:nvPicPr>
          <p:cNvPr id="21" name="Рисунок 20">
            <a:extLst>
              <a:ext uri="{FF2B5EF4-FFF2-40B4-BE49-F238E27FC236}">
                <a16:creationId xmlns:a16="http://schemas.microsoft.com/office/drawing/2014/main" id="{06801942-A8BE-440B-9472-032BA09EA792}"/>
              </a:ext>
            </a:extLst>
          </p:cNvPr>
          <p:cNvPicPr>
            <a:picLocks noChangeAspect="1"/>
          </p:cNvPicPr>
          <p:nvPr/>
        </p:nvPicPr>
        <p:blipFill rotWithShape="1">
          <a:blip r:embed="rId10">
            <a:extLst>
              <a:ext uri="{28A0092B-C50C-407E-A947-70E740481C1C}">
                <a14:useLocalDpi xmlns:a14="http://schemas.microsoft.com/office/drawing/2010/main" val="0"/>
              </a:ext>
            </a:extLst>
          </a:blip>
          <a:srcRect l="3750" t="1" r="1250" b="2878"/>
          <a:stretch/>
        </p:blipFill>
        <p:spPr>
          <a:xfrm>
            <a:off x="10502941" y="2552853"/>
            <a:ext cx="1351123" cy="1955573"/>
          </a:xfrm>
          <a:prstGeom prst="rect">
            <a:avLst/>
          </a:prstGeom>
        </p:spPr>
      </p:pic>
      <p:pic>
        <p:nvPicPr>
          <p:cNvPr id="23" name="Рисунок 22">
            <a:extLst>
              <a:ext uri="{FF2B5EF4-FFF2-40B4-BE49-F238E27FC236}">
                <a16:creationId xmlns:a16="http://schemas.microsoft.com/office/drawing/2014/main" id="{2695B941-531C-4B9F-BB38-9367C0A6CC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5417" y="550452"/>
            <a:ext cx="1382947" cy="1955574"/>
          </a:xfrm>
          <a:prstGeom prst="rect">
            <a:avLst/>
          </a:prstGeom>
        </p:spPr>
      </p:pic>
      <p:pic>
        <p:nvPicPr>
          <p:cNvPr id="25" name="Рисунок 24">
            <a:extLst>
              <a:ext uri="{FF2B5EF4-FFF2-40B4-BE49-F238E27FC236}">
                <a16:creationId xmlns:a16="http://schemas.microsoft.com/office/drawing/2014/main" id="{871E0069-EB53-4513-B2B2-1BE62B7BABE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4814" y="542310"/>
            <a:ext cx="1394463" cy="1971858"/>
          </a:xfrm>
          <a:prstGeom prst="rect">
            <a:avLst/>
          </a:prstGeom>
        </p:spPr>
      </p:pic>
      <p:pic>
        <p:nvPicPr>
          <p:cNvPr id="27" name="Рисунок 26">
            <a:extLst>
              <a:ext uri="{FF2B5EF4-FFF2-40B4-BE49-F238E27FC236}">
                <a16:creationId xmlns:a16="http://schemas.microsoft.com/office/drawing/2014/main" id="{A8AF88D6-74B4-43B7-9CD1-A8EDF6746E7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18971" y="542310"/>
            <a:ext cx="1394463" cy="1971858"/>
          </a:xfrm>
          <a:prstGeom prst="rect">
            <a:avLst/>
          </a:prstGeom>
        </p:spPr>
      </p:pic>
      <p:pic>
        <p:nvPicPr>
          <p:cNvPr id="29" name="Рисунок 28">
            <a:extLst>
              <a:ext uri="{FF2B5EF4-FFF2-40B4-BE49-F238E27FC236}">
                <a16:creationId xmlns:a16="http://schemas.microsoft.com/office/drawing/2014/main" id="{4D767F4C-34ED-4AE2-ADF6-C16201DA9C11}"/>
              </a:ext>
            </a:extLst>
          </p:cNvPr>
          <p:cNvPicPr>
            <a:picLocks noChangeAspect="1"/>
          </p:cNvPicPr>
          <p:nvPr/>
        </p:nvPicPr>
        <p:blipFill rotWithShape="1">
          <a:blip r:embed="rId14">
            <a:extLst>
              <a:ext uri="{28A0092B-C50C-407E-A947-70E740481C1C}">
                <a14:useLocalDpi xmlns:a14="http://schemas.microsoft.com/office/drawing/2010/main" val="0"/>
              </a:ext>
            </a:extLst>
          </a:blip>
          <a:srcRect l="-1" t="1" r="5112" b="2878"/>
          <a:stretch/>
        </p:blipFill>
        <p:spPr>
          <a:xfrm>
            <a:off x="6163297" y="542310"/>
            <a:ext cx="1356749" cy="1963716"/>
          </a:xfrm>
          <a:prstGeom prst="rect">
            <a:avLst/>
          </a:prstGeom>
        </p:spPr>
      </p:pic>
      <p:pic>
        <p:nvPicPr>
          <p:cNvPr id="31" name="Рисунок 30">
            <a:extLst>
              <a:ext uri="{FF2B5EF4-FFF2-40B4-BE49-F238E27FC236}">
                <a16:creationId xmlns:a16="http://schemas.microsoft.com/office/drawing/2014/main" id="{2F25EF8D-DBB0-47B2-8BFF-3161F047B08C}"/>
              </a:ext>
            </a:extLst>
          </p:cNvPr>
          <p:cNvPicPr>
            <a:picLocks noChangeAspect="1"/>
          </p:cNvPicPr>
          <p:nvPr/>
        </p:nvPicPr>
        <p:blipFill rotWithShape="1">
          <a:blip r:embed="rId15">
            <a:extLst>
              <a:ext uri="{28A0092B-C50C-407E-A947-70E740481C1C}">
                <a14:useLocalDpi xmlns:a14="http://schemas.microsoft.com/office/drawing/2010/main" val="0"/>
              </a:ext>
            </a:extLst>
          </a:blip>
          <a:srcRect l="-1" t="1" r="2615" b="2878"/>
          <a:stretch/>
        </p:blipFill>
        <p:spPr>
          <a:xfrm>
            <a:off x="9027736" y="550452"/>
            <a:ext cx="1386680" cy="1955574"/>
          </a:xfrm>
          <a:prstGeom prst="rect">
            <a:avLst/>
          </a:prstGeom>
        </p:spPr>
      </p:pic>
      <p:pic>
        <p:nvPicPr>
          <p:cNvPr id="33" name="Рисунок 32">
            <a:extLst>
              <a:ext uri="{FF2B5EF4-FFF2-40B4-BE49-F238E27FC236}">
                <a16:creationId xmlns:a16="http://schemas.microsoft.com/office/drawing/2014/main" id="{7505258D-0B7B-4827-9078-E839DEF5E30A}"/>
              </a:ext>
            </a:extLst>
          </p:cNvPr>
          <p:cNvPicPr>
            <a:picLocks noChangeAspect="1"/>
          </p:cNvPicPr>
          <p:nvPr/>
        </p:nvPicPr>
        <p:blipFill rotWithShape="1">
          <a:blip r:embed="rId16">
            <a:extLst>
              <a:ext uri="{28A0092B-C50C-407E-A947-70E740481C1C}">
                <a14:useLocalDpi xmlns:a14="http://schemas.microsoft.com/office/drawing/2010/main" val="0"/>
              </a:ext>
            </a:extLst>
          </a:blip>
          <a:srcRect l="2496" t="1" r="5111" b="6409"/>
          <a:stretch/>
        </p:blipFill>
        <p:spPr>
          <a:xfrm>
            <a:off x="7566567" y="2552853"/>
            <a:ext cx="1365211" cy="1955573"/>
          </a:xfrm>
          <a:prstGeom prst="rect">
            <a:avLst/>
          </a:prstGeom>
        </p:spPr>
      </p:pic>
      <p:pic>
        <p:nvPicPr>
          <p:cNvPr id="37" name="Рисунок 36">
            <a:extLst>
              <a:ext uri="{FF2B5EF4-FFF2-40B4-BE49-F238E27FC236}">
                <a16:creationId xmlns:a16="http://schemas.microsoft.com/office/drawing/2014/main" id="{0128518D-6A36-4AE8-9BBF-8601CF206C04}"/>
              </a:ext>
            </a:extLst>
          </p:cNvPr>
          <p:cNvPicPr>
            <a:picLocks noChangeAspect="1"/>
          </p:cNvPicPr>
          <p:nvPr/>
        </p:nvPicPr>
        <p:blipFill rotWithShape="1">
          <a:blip r:embed="rId17">
            <a:extLst>
              <a:ext uri="{28A0092B-C50C-407E-A947-70E740481C1C}">
                <a14:useLocalDpi xmlns:a14="http://schemas.microsoft.com/office/drawing/2010/main" val="0"/>
              </a:ext>
            </a:extLst>
          </a:blip>
          <a:srcRect b="1112"/>
          <a:stretch/>
        </p:blipFill>
        <p:spPr>
          <a:xfrm>
            <a:off x="4705147" y="2552854"/>
            <a:ext cx="1398490" cy="1955573"/>
          </a:xfrm>
          <a:prstGeom prst="rect">
            <a:avLst/>
          </a:prstGeom>
        </p:spPr>
      </p:pic>
      <p:pic>
        <p:nvPicPr>
          <p:cNvPr id="39" name="Рисунок 38">
            <a:extLst>
              <a:ext uri="{FF2B5EF4-FFF2-40B4-BE49-F238E27FC236}">
                <a16:creationId xmlns:a16="http://schemas.microsoft.com/office/drawing/2014/main" id="{2FD3F499-56A5-42F0-8E08-D3E36D62BB1A}"/>
              </a:ext>
            </a:extLst>
          </p:cNvPr>
          <p:cNvPicPr>
            <a:picLocks noChangeAspect="1"/>
          </p:cNvPicPr>
          <p:nvPr/>
        </p:nvPicPr>
        <p:blipFill rotWithShape="1">
          <a:blip r:embed="rId18">
            <a:extLst>
              <a:ext uri="{28A0092B-C50C-407E-A947-70E740481C1C}">
                <a14:useLocalDpi xmlns:a14="http://schemas.microsoft.com/office/drawing/2010/main" val="0"/>
              </a:ext>
            </a:extLst>
          </a:blip>
          <a:srcRect l="1307" r="1307" b="1112"/>
          <a:stretch/>
        </p:blipFill>
        <p:spPr>
          <a:xfrm>
            <a:off x="3272663" y="542310"/>
            <a:ext cx="1373258" cy="1971858"/>
          </a:xfrm>
          <a:prstGeom prst="rect">
            <a:avLst/>
          </a:prstGeom>
        </p:spPr>
      </p:pic>
      <p:pic>
        <p:nvPicPr>
          <p:cNvPr id="41" name="Рисунок 40">
            <a:extLst>
              <a:ext uri="{FF2B5EF4-FFF2-40B4-BE49-F238E27FC236}">
                <a16:creationId xmlns:a16="http://schemas.microsoft.com/office/drawing/2014/main" id="{B3A48353-90A0-4425-BE63-E14ACC010B0B}"/>
              </a:ext>
            </a:extLst>
          </p:cNvPr>
          <p:cNvPicPr>
            <a:picLocks noChangeAspect="1"/>
          </p:cNvPicPr>
          <p:nvPr/>
        </p:nvPicPr>
        <p:blipFill rotWithShape="1">
          <a:blip r:embed="rId19">
            <a:extLst>
              <a:ext uri="{28A0092B-C50C-407E-A947-70E740481C1C}">
                <a14:useLocalDpi xmlns:a14="http://schemas.microsoft.com/office/drawing/2010/main" val="0"/>
              </a:ext>
            </a:extLst>
          </a:blip>
          <a:srcRect l="-1" t="3532" r="2615" b="1110"/>
          <a:stretch/>
        </p:blipFill>
        <p:spPr>
          <a:xfrm>
            <a:off x="1810904" y="2552854"/>
            <a:ext cx="1412358" cy="1955573"/>
          </a:xfrm>
          <a:prstGeom prst="rect">
            <a:avLst/>
          </a:prstGeom>
        </p:spPr>
      </p:pic>
      <p:pic>
        <p:nvPicPr>
          <p:cNvPr id="43" name="Рисунок 42">
            <a:extLst>
              <a:ext uri="{FF2B5EF4-FFF2-40B4-BE49-F238E27FC236}">
                <a16:creationId xmlns:a16="http://schemas.microsoft.com/office/drawing/2014/main" id="{61B6C23E-C5EE-4880-A8C7-24A820F63F55}"/>
              </a:ext>
            </a:extLst>
          </p:cNvPr>
          <p:cNvPicPr>
            <a:picLocks noChangeAspect="1"/>
          </p:cNvPicPr>
          <p:nvPr/>
        </p:nvPicPr>
        <p:blipFill rotWithShape="1">
          <a:blip r:embed="rId20">
            <a:extLst>
              <a:ext uri="{28A0092B-C50C-407E-A947-70E740481C1C}">
                <a14:useLocalDpi xmlns:a14="http://schemas.microsoft.com/office/drawing/2010/main" val="0"/>
              </a:ext>
            </a:extLst>
          </a:blip>
          <a:srcRect t="1766" b="1111"/>
          <a:stretch/>
        </p:blipFill>
        <p:spPr>
          <a:xfrm>
            <a:off x="337936" y="542310"/>
            <a:ext cx="1441703" cy="1980000"/>
          </a:xfrm>
          <a:prstGeom prst="rect">
            <a:avLst/>
          </a:prstGeom>
        </p:spPr>
      </p:pic>
      <p:sp>
        <p:nvSpPr>
          <p:cNvPr id="44" name="Заголовок 1">
            <a:extLst>
              <a:ext uri="{FF2B5EF4-FFF2-40B4-BE49-F238E27FC236}">
                <a16:creationId xmlns:a16="http://schemas.microsoft.com/office/drawing/2014/main" id="{4D02E543-240D-4637-9CED-00B633C9545A}"/>
              </a:ext>
            </a:extLst>
          </p:cNvPr>
          <p:cNvSpPr>
            <a:spLocks noGrp="1"/>
          </p:cNvSpPr>
          <p:nvPr>
            <p:ph type="title"/>
          </p:nvPr>
        </p:nvSpPr>
        <p:spPr>
          <a:xfrm>
            <a:off x="4876800" y="5574890"/>
            <a:ext cx="7105082" cy="1082630"/>
          </a:xfrm>
        </p:spPr>
        <p:txBody>
          <a:bodyPr>
            <a:normAutofit/>
          </a:bodyPr>
          <a:lstStyle/>
          <a:p>
            <a:pPr algn="r"/>
            <a:r>
              <a:rPr lang="ru-RU" sz="3600" b="1" dirty="0">
                <a:solidFill>
                  <a:srgbClr val="00AEFF"/>
                </a:solidFill>
                <a:latin typeface="+mn-lt"/>
              </a:rPr>
              <a:t>Благодарственные</a:t>
            </a:r>
            <a:br>
              <a:rPr lang="ru-RU" sz="3600" b="1" dirty="0">
                <a:solidFill>
                  <a:srgbClr val="00AEFF"/>
                </a:solidFill>
                <a:latin typeface="+mn-lt"/>
              </a:rPr>
            </a:br>
            <a:r>
              <a:rPr lang="ru-RU" sz="3600" b="1" dirty="0">
                <a:solidFill>
                  <a:srgbClr val="00AEFF"/>
                </a:solidFill>
                <a:latin typeface="+mn-lt"/>
              </a:rPr>
              <a:t>письма</a:t>
            </a:r>
            <a:endParaRPr lang="ru-RU" sz="3600" dirty="0">
              <a:solidFill>
                <a:srgbClr val="00AEFF"/>
              </a:solidFill>
              <a:latin typeface="+mn-lt"/>
            </a:endParaRPr>
          </a:p>
        </p:txBody>
      </p:sp>
    </p:spTree>
    <p:extLst>
      <p:ext uri="{BB962C8B-B14F-4D97-AF65-F5344CB8AC3E}">
        <p14:creationId xmlns:p14="http://schemas.microsoft.com/office/powerpoint/2010/main" val="636517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CA51492-BAA8-4E35-880E-D9756DBCC3C4}"/>
              </a:ext>
            </a:extLst>
          </p:cNvPr>
          <p:cNvPicPr>
            <a:picLocks noChangeAspect="1"/>
          </p:cNvPicPr>
          <p:nvPr/>
        </p:nvPicPr>
        <p:blipFill rotWithShape="1">
          <a:blip r:embed="rId2">
            <a:extLst>
              <a:ext uri="{28A0092B-C50C-407E-A947-70E740481C1C}">
                <a14:useLocalDpi xmlns:a14="http://schemas.microsoft.com/office/drawing/2010/main" val="0"/>
              </a:ext>
            </a:extLst>
          </a:blip>
          <a:srcRect l="618" t="29192" r="4911" b="53863"/>
          <a:stretch/>
        </p:blipFill>
        <p:spPr>
          <a:xfrm>
            <a:off x="6305135" y="3574656"/>
            <a:ext cx="5508000" cy="2196000"/>
          </a:xfrm>
          <a:prstGeom prst="rect">
            <a:avLst/>
          </a:prstGeom>
        </p:spPr>
      </p:pic>
      <p:pic>
        <p:nvPicPr>
          <p:cNvPr id="7" name="Рисунок 6">
            <a:extLst>
              <a:ext uri="{FF2B5EF4-FFF2-40B4-BE49-F238E27FC236}">
                <a16:creationId xmlns:a16="http://schemas.microsoft.com/office/drawing/2014/main" id="{CCC6DD44-3D4B-44E3-ACFD-6A783E2D0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540" y="812391"/>
            <a:ext cx="3437620" cy="2469994"/>
          </a:xfrm>
          <a:prstGeom prst="rect">
            <a:avLst/>
          </a:prstGeom>
        </p:spPr>
      </p:pic>
      <p:pic>
        <p:nvPicPr>
          <p:cNvPr id="9" name="Рисунок 8">
            <a:extLst>
              <a:ext uri="{FF2B5EF4-FFF2-40B4-BE49-F238E27FC236}">
                <a16:creationId xmlns:a16="http://schemas.microsoft.com/office/drawing/2014/main" id="{0FEF447D-9410-4F35-B916-B5EDE5306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684" y="814785"/>
            <a:ext cx="2835112" cy="2467598"/>
          </a:xfrm>
          <a:prstGeom prst="rect">
            <a:avLst/>
          </a:prstGeom>
        </p:spPr>
      </p:pic>
      <p:pic>
        <p:nvPicPr>
          <p:cNvPr id="11" name="Рисунок 10">
            <a:extLst>
              <a:ext uri="{FF2B5EF4-FFF2-40B4-BE49-F238E27FC236}">
                <a16:creationId xmlns:a16="http://schemas.microsoft.com/office/drawing/2014/main" id="{F57BA8E7-0BF1-4E37-B873-027074304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032" y="813351"/>
            <a:ext cx="2219295" cy="2469994"/>
          </a:xfrm>
          <a:prstGeom prst="rect">
            <a:avLst/>
          </a:prstGeom>
        </p:spPr>
      </p:pic>
      <p:pic>
        <p:nvPicPr>
          <p:cNvPr id="13" name="Рисунок 12">
            <a:extLst>
              <a:ext uri="{FF2B5EF4-FFF2-40B4-BE49-F238E27FC236}">
                <a16:creationId xmlns:a16="http://schemas.microsoft.com/office/drawing/2014/main" id="{ECC7BD3C-C9AD-45B0-B9F0-02C3857D22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714" y="812390"/>
            <a:ext cx="2463152" cy="2469993"/>
          </a:xfrm>
          <a:prstGeom prst="rect">
            <a:avLst/>
          </a:prstGeom>
        </p:spPr>
      </p:pic>
      <p:pic>
        <p:nvPicPr>
          <p:cNvPr id="17" name="Рисунок 16">
            <a:extLst>
              <a:ext uri="{FF2B5EF4-FFF2-40B4-BE49-F238E27FC236}">
                <a16:creationId xmlns:a16="http://schemas.microsoft.com/office/drawing/2014/main" id="{E0B574C4-B51B-4364-B16B-E561C2D177BC}"/>
              </a:ext>
            </a:extLst>
          </p:cNvPr>
          <p:cNvPicPr>
            <a:picLocks noChangeAspect="1"/>
          </p:cNvPicPr>
          <p:nvPr/>
        </p:nvPicPr>
        <p:blipFill rotWithShape="1">
          <a:blip r:embed="rId2">
            <a:extLst>
              <a:ext uri="{28A0092B-C50C-407E-A947-70E740481C1C}">
                <a14:useLocalDpi xmlns:a14="http://schemas.microsoft.com/office/drawing/2010/main" val="0"/>
              </a:ext>
            </a:extLst>
          </a:blip>
          <a:srcRect l="617" t="46952" r="590" b="32208"/>
          <a:stretch/>
        </p:blipFill>
        <p:spPr>
          <a:xfrm>
            <a:off x="514032" y="3574656"/>
            <a:ext cx="5760000" cy="2700000"/>
          </a:xfrm>
          <a:prstGeom prst="rect">
            <a:avLst/>
          </a:prstGeom>
        </p:spPr>
      </p:pic>
      <p:sp>
        <p:nvSpPr>
          <p:cNvPr id="18" name="Заголовок 1">
            <a:extLst>
              <a:ext uri="{FF2B5EF4-FFF2-40B4-BE49-F238E27FC236}">
                <a16:creationId xmlns:a16="http://schemas.microsoft.com/office/drawing/2014/main" id="{F8F09E60-7086-49EE-BBE6-012E70E2E964}"/>
              </a:ext>
            </a:extLst>
          </p:cNvPr>
          <p:cNvSpPr>
            <a:spLocks noGrp="1"/>
          </p:cNvSpPr>
          <p:nvPr>
            <p:ph type="title"/>
          </p:nvPr>
        </p:nvSpPr>
        <p:spPr>
          <a:xfrm>
            <a:off x="4876800" y="5859144"/>
            <a:ext cx="7105082" cy="649809"/>
          </a:xfrm>
        </p:spPr>
        <p:txBody>
          <a:bodyPr>
            <a:normAutofit/>
          </a:bodyPr>
          <a:lstStyle/>
          <a:p>
            <a:pPr algn="r"/>
            <a:r>
              <a:rPr lang="ru-RU" sz="3200" b="1" dirty="0">
                <a:solidFill>
                  <a:srgbClr val="00AEFF"/>
                </a:solidFill>
              </a:rPr>
              <a:t>Отзывы </a:t>
            </a:r>
            <a:r>
              <a:rPr lang="ru-RU" sz="3200" b="1" dirty="0">
                <a:solidFill>
                  <a:srgbClr val="FF0000"/>
                </a:solidFill>
              </a:rPr>
              <a:t>Я</a:t>
            </a:r>
            <a:r>
              <a:rPr lang="ru-RU" sz="3200" b="1" dirty="0"/>
              <a:t>ндекс</a:t>
            </a:r>
            <a:r>
              <a:rPr lang="en-US" sz="3200" b="1" dirty="0">
                <a:solidFill>
                  <a:srgbClr val="00AEFF"/>
                </a:solidFill>
              </a:rPr>
              <a:t> &amp; Instagram</a:t>
            </a:r>
            <a:r>
              <a:rPr lang="ru-RU" sz="3200" b="1" dirty="0">
                <a:solidFill>
                  <a:srgbClr val="00AEFF"/>
                </a:solidFill>
              </a:rPr>
              <a:t> </a:t>
            </a:r>
            <a:endParaRPr lang="ru-RU" sz="3200" dirty="0">
              <a:solidFill>
                <a:srgbClr val="00AEFF"/>
              </a:solidFill>
            </a:endParaRPr>
          </a:p>
        </p:txBody>
      </p:sp>
    </p:spTree>
    <p:extLst>
      <p:ext uri="{BB962C8B-B14F-4D97-AF65-F5344CB8AC3E}">
        <p14:creationId xmlns:p14="http://schemas.microsoft.com/office/powerpoint/2010/main" val="2293952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5E408820-6963-4D72-B67F-AFEB0D07904A}"/>
              </a:ext>
            </a:extLst>
          </p:cNvPr>
          <p:cNvSpPr>
            <a:spLocks noGrp="1"/>
          </p:cNvSpPr>
          <p:nvPr>
            <p:ph type="title"/>
          </p:nvPr>
        </p:nvSpPr>
        <p:spPr>
          <a:xfrm>
            <a:off x="435076" y="450643"/>
            <a:ext cx="11221619" cy="539443"/>
          </a:xfrm>
        </p:spPr>
        <p:txBody>
          <a:bodyPr>
            <a:normAutofit/>
          </a:bodyPr>
          <a:lstStyle/>
          <a:p>
            <a:r>
              <a:rPr lang="ru-RU" sz="3200" b="1" i="0" dirty="0">
                <a:solidFill>
                  <a:srgbClr val="00AEFF"/>
                </a:solidFill>
                <a:effectLst/>
              </a:rPr>
              <a:t>Как проходит обучение?</a:t>
            </a:r>
            <a:endParaRPr lang="ru-RU" sz="3200" b="1" dirty="0">
              <a:solidFill>
                <a:srgbClr val="00AEFF"/>
              </a:solidFill>
            </a:endParaRPr>
          </a:p>
        </p:txBody>
      </p:sp>
      <p:pic>
        <p:nvPicPr>
          <p:cNvPr id="5" name="Рисунок 4">
            <a:hlinkClick r:id="rId3"/>
            <a:extLst>
              <a:ext uri="{FF2B5EF4-FFF2-40B4-BE49-F238E27FC236}">
                <a16:creationId xmlns:a16="http://schemas.microsoft.com/office/drawing/2014/main" id="{040114BA-34E4-481C-9F49-440E1332F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1466" y="455480"/>
            <a:ext cx="635900" cy="635900"/>
          </a:xfrm>
          <a:prstGeom prst="rect">
            <a:avLst/>
          </a:prstGeom>
        </p:spPr>
      </p:pic>
      <p:sp>
        <p:nvSpPr>
          <p:cNvPr id="6" name="Прямоугольник 5">
            <a:extLst>
              <a:ext uri="{FF2B5EF4-FFF2-40B4-BE49-F238E27FC236}">
                <a16:creationId xmlns:a16="http://schemas.microsoft.com/office/drawing/2014/main" id="{06E7ADF6-4D49-4FCE-8F86-DE541C234FE1}"/>
              </a:ext>
            </a:extLst>
          </p:cNvPr>
          <p:cNvSpPr/>
          <p:nvPr/>
        </p:nvSpPr>
        <p:spPr>
          <a:xfrm>
            <a:off x="594298" y="1978892"/>
            <a:ext cx="2542193" cy="3409185"/>
          </a:xfrm>
          <a:prstGeom prst="rect">
            <a:avLst/>
          </a:prstGeom>
          <a:solidFill>
            <a:schemeClr val="bg1"/>
          </a:solidFill>
          <a:ln w="57150">
            <a:solidFill>
              <a:srgbClr val="00AE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j-lt"/>
            </a:endParaRPr>
          </a:p>
        </p:txBody>
      </p:sp>
      <p:sp>
        <p:nvSpPr>
          <p:cNvPr id="7" name="Прямоугольник 6">
            <a:extLst>
              <a:ext uri="{FF2B5EF4-FFF2-40B4-BE49-F238E27FC236}">
                <a16:creationId xmlns:a16="http://schemas.microsoft.com/office/drawing/2014/main" id="{AF7C4D7A-A7EA-4411-80E7-FD114281BB73}"/>
              </a:ext>
            </a:extLst>
          </p:cNvPr>
          <p:cNvSpPr/>
          <p:nvPr/>
        </p:nvSpPr>
        <p:spPr>
          <a:xfrm>
            <a:off x="3416154" y="1978892"/>
            <a:ext cx="2542193" cy="3409185"/>
          </a:xfrm>
          <a:prstGeom prst="rect">
            <a:avLst/>
          </a:prstGeom>
          <a:solidFill>
            <a:schemeClr val="bg1"/>
          </a:solidFill>
          <a:ln w="57150">
            <a:solidFill>
              <a:srgbClr val="00AE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j-lt"/>
            </a:endParaRPr>
          </a:p>
        </p:txBody>
      </p:sp>
      <p:sp>
        <p:nvSpPr>
          <p:cNvPr id="8" name="Прямоугольник 7">
            <a:extLst>
              <a:ext uri="{FF2B5EF4-FFF2-40B4-BE49-F238E27FC236}">
                <a16:creationId xmlns:a16="http://schemas.microsoft.com/office/drawing/2014/main" id="{717882B9-CFC1-4F66-B598-FCFB53E03483}"/>
              </a:ext>
            </a:extLst>
          </p:cNvPr>
          <p:cNvSpPr/>
          <p:nvPr/>
        </p:nvSpPr>
        <p:spPr>
          <a:xfrm>
            <a:off x="6252359" y="1978892"/>
            <a:ext cx="2542193" cy="3409185"/>
          </a:xfrm>
          <a:prstGeom prst="rect">
            <a:avLst/>
          </a:prstGeom>
          <a:solidFill>
            <a:schemeClr val="bg1"/>
          </a:solidFill>
          <a:ln w="57150">
            <a:solidFill>
              <a:srgbClr val="00AE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j-lt"/>
            </a:endParaRPr>
          </a:p>
        </p:txBody>
      </p:sp>
      <p:sp>
        <p:nvSpPr>
          <p:cNvPr id="9" name="Прямоугольник 8">
            <a:extLst>
              <a:ext uri="{FF2B5EF4-FFF2-40B4-BE49-F238E27FC236}">
                <a16:creationId xmlns:a16="http://schemas.microsoft.com/office/drawing/2014/main" id="{D4DA08AE-8788-476D-BE4E-799C860E2BA6}"/>
              </a:ext>
            </a:extLst>
          </p:cNvPr>
          <p:cNvSpPr/>
          <p:nvPr/>
        </p:nvSpPr>
        <p:spPr>
          <a:xfrm>
            <a:off x="9088564" y="1978892"/>
            <a:ext cx="2542193" cy="3409185"/>
          </a:xfrm>
          <a:prstGeom prst="rect">
            <a:avLst/>
          </a:prstGeom>
          <a:solidFill>
            <a:schemeClr val="bg1"/>
          </a:solidFill>
          <a:ln w="57150">
            <a:solidFill>
              <a:srgbClr val="00AE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j-lt"/>
            </a:endParaRPr>
          </a:p>
        </p:txBody>
      </p:sp>
      <p:sp>
        <p:nvSpPr>
          <p:cNvPr id="10" name="Прямоугольник 9">
            <a:extLst>
              <a:ext uri="{FF2B5EF4-FFF2-40B4-BE49-F238E27FC236}">
                <a16:creationId xmlns:a16="http://schemas.microsoft.com/office/drawing/2014/main" id="{EDB306AA-B740-44D5-90C1-D602F12BB64C}"/>
              </a:ext>
            </a:extLst>
          </p:cNvPr>
          <p:cNvSpPr/>
          <p:nvPr/>
        </p:nvSpPr>
        <p:spPr>
          <a:xfrm>
            <a:off x="796413" y="2340077"/>
            <a:ext cx="412955" cy="589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latin typeface="+mj-lt"/>
            </a:endParaRPr>
          </a:p>
        </p:txBody>
      </p:sp>
      <p:sp>
        <p:nvSpPr>
          <p:cNvPr id="12" name="TextBox 11">
            <a:extLst>
              <a:ext uri="{FF2B5EF4-FFF2-40B4-BE49-F238E27FC236}">
                <a16:creationId xmlns:a16="http://schemas.microsoft.com/office/drawing/2014/main" id="{BAAEEA58-F63A-4F2D-9230-FC7254906DA3}"/>
              </a:ext>
            </a:extLst>
          </p:cNvPr>
          <p:cNvSpPr txBox="1"/>
          <p:nvPr/>
        </p:nvSpPr>
        <p:spPr>
          <a:xfrm>
            <a:off x="726955" y="2567905"/>
            <a:ext cx="2262051" cy="369332"/>
          </a:xfrm>
          <a:prstGeom prst="rect">
            <a:avLst/>
          </a:prstGeom>
          <a:noFill/>
        </p:spPr>
        <p:txBody>
          <a:bodyPr wrap="square">
            <a:spAutoFit/>
          </a:bodyPr>
          <a:lstStyle/>
          <a:p>
            <a:r>
              <a:rPr lang="ru-RU" b="1" i="0" dirty="0">
                <a:solidFill>
                  <a:srgbClr val="1B1B1C"/>
                </a:solidFill>
                <a:effectLst/>
                <a:latin typeface="+mj-lt"/>
              </a:rPr>
              <a:t>1. Регистрация</a:t>
            </a:r>
            <a:endParaRPr lang="ru-RU" dirty="0">
              <a:latin typeface="+mj-lt"/>
            </a:endParaRPr>
          </a:p>
        </p:txBody>
      </p:sp>
      <p:sp>
        <p:nvSpPr>
          <p:cNvPr id="16" name="TextBox 15">
            <a:extLst>
              <a:ext uri="{FF2B5EF4-FFF2-40B4-BE49-F238E27FC236}">
                <a16:creationId xmlns:a16="http://schemas.microsoft.com/office/drawing/2014/main" id="{84A48003-CF7B-44EA-961C-96FACBE623BC}"/>
              </a:ext>
            </a:extLst>
          </p:cNvPr>
          <p:cNvSpPr txBox="1"/>
          <p:nvPr/>
        </p:nvSpPr>
        <p:spPr>
          <a:xfrm>
            <a:off x="726955" y="2966637"/>
            <a:ext cx="2262051" cy="1343829"/>
          </a:xfrm>
          <a:prstGeom prst="rect">
            <a:avLst/>
          </a:prstGeom>
          <a:noFill/>
        </p:spPr>
        <p:txBody>
          <a:bodyPr wrap="square">
            <a:spAutoFit/>
          </a:bodyPr>
          <a:lstStyle/>
          <a:p>
            <a:pPr>
              <a:lnSpc>
                <a:spcPct val="125000"/>
              </a:lnSpc>
            </a:pPr>
            <a:r>
              <a:rPr lang="ru-RU" sz="1100" dirty="0">
                <a:latin typeface="+mj-lt"/>
              </a:rPr>
              <a:t>Выбираете подходящий тариф, оплачиваете счет и предоставляете данные для оформления доступа в личный кабинет и диплома государственного образца</a:t>
            </a:r>
          </a:p>
        </p:txBody>
      </p:sp>
      <p:sp>
        <p:nvSpPr>
          <p:cNvPr id="17" name="Прямоугольник 16">
            <a:extLst>
              <a:ext uri="{FF2B5EF4-FFF2-40B4-BE49-F238E27FC236}">
                <a16:creationId xmlns:a16="http://schemas.microsoft.com/office/drawing/2014/main" id="{9A866272-36D3-436A-9349-0BE8D752FEF7}"/>
              </a:ext>
            </a:extLst>
          </p:cNvPr>
          <p:cNvSpPr/>
          <p:nvPr/>
        </p:nvSpPr>
        <p:spPr>
          <a:xfrm>
            <a:off x="3618271" y="2340077"/>
            <a:ext cx="412955" cy="589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latin typeface="+mj-lt"/>
            </a:endParaRPr>
          </a:p>
        </p:txBody>
      </p:sp>
      <p:sp>
        <p:nvSpPr>
          <p:cNvPr id="18" name="TextBox 17">
            <a:extLst>
              <a:ext uri="{FF2B5EF4-FFF2-40B4-BE49-F238E27FC236}">
                <a16:creationId xmlns:a16="http://schemas.microsoft.com/office/drawing/2014/main" id="{B126686A-8D19-45E7-A21E-BFAB43ACCAB2}"/>
              </a:ext>
            </a:extLst>
          </p:cNvPr>
          <p:cNvSpPr txBox="1"/>
          <p:nvPr/>
        </p:nvSpPr>
        <p:spPr>
          <a:xfrm>
            <a:off x="3548813" y="2567905"/>
            <a:ext cx="2262051" cy="369332"/>
          </a:xfrm>
          <a:prstGeom prst="rect">
            <a:avLst/>
          </a:prstGeom>
          <a:noFill/>
        </p:spPr>
        <p:txBody>
          <a:bodyPr wrap="square">
            <a:spAutoFit/>
          </a:bodyPr>
          <a:lstStyle/>
          <a:p>
            <a:r>
              <a:rPr lang="ru-RU" b="1" i="0" dirty="0">
                <a:solidFill>
                  <a:srgbClr val="1B1B1C"/>
                </a:solidFill>
                <a:effectLst/>
                <a:latin typeface="+mj-lt"/>
              </a:rPr>
              <a:t>2. Подготовка</a:t>
            </a:r>
            <a:endParaRPr lang="ru-RU" dirty="0">
              <a:latin typeface="+mj-lt"/>
            </a:endParaRPr>
          </a:p>
        </p:txBody>
      </p:sp>
      <p:sp>
        <p:nvSpPr>
          <p:cNvPr id="19" name="TextBox 18">
            <a:extLst>
              <a:ext uri="{FF2B5EF4-FFF2-40B4-BE49-F238E27FC236}">
                <a16:creationId xmlns:a16="http://schemas.microsoft.com/office/drawing/2014/main" id="{4922EA6F-DFAD-4CEC-AC79-B7B944EED6F4}"/>
              </a:ext>
            </a:extLst>
          </p:cNvPr>
          <p:cNvSpPr txBox="1"/>
          <p:nvPr/>
        </p:nvSpPr>
        <p:spPr>
          <a:xfrm>
            <a:off x="3548813" y="2966637"/>
            <a:ext cx="2262051" cy="710323"/>
          </a:xfrm>
          <a:prstGeom prst="rect">
            <a:avLst/>
          </a:prstGeom>
          <a:noFill/>
        </p:spPr>
        <p:txBody>
          <a:bodyPr wrap="square">
            <a:spAutoFit/>
          </a:bodyPr>
          <a:lstStyle/>
          <a:p>
            <a:pPr>
              <a:lnSpc>
                <a:spcPct val="125000"/>
              </a:lnSpc>
            </a:pPr>
            <a:r>
              <a:rPr lang="ru-RU" sz="1100" b="0" i="0" dirty="0">
                <a:solidFill>
                  <a:srgbClr val="1B1B1C"/>
                </a:solidFill>
                <a:effectLst/>
                <a:latin typeface="+mj-lt"/>
              </a:rPr>
              <a:t>Получаете доступы в личный кабинет и расписание занятий</a:t>
            </a:r>
            <a:endParaRPr lang="ru-RU" sz="1100" dirty="0">
              <a:latin typeface="+mj-lt"/>
            </a:endParaRPr>
          </a:p>
        </p:txBody>
      </p:sp>
      <p:sp>
        <p:nvSpPr>
          <p:cNvPr id="20" name="Прямоугольник 19">
            <a:extLst>
              <a:ext uri="{FF2B5EF4-FFF2-40B4-BE49-F238E27FC236}">
                <a16:creationId xmlns:a16="http://schemas.microsoft.com/office/drawing/2014/main" id="{8BAE7F9F-A220-42DE-8AE5-7E342BC2D048}"/>
              </a:ext>
            </a:extLst>
          </p:cNvPr>
          <p:cNvSpPr/>
          <p:nvPr/>
        </p:nvSpPr>
        <p:spPr>
          <a:xfrm>
            <a:off x="6459794" y="2340077"/>
            <a:ext cx="412955" cy="589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latin typeface="+mj-lt"/>
            </a:endParaRPr>
          </a:p>
        </p:txBody>
      </p:sp>
      <p:sp>
        <p:nvSpPr>
          <p:cNvPr id="21" name="TextBox 20">
            <a:extLst>
              <a:ext uri="{FF2B5EF4-FFF2-40B4-BE49-F238E27FC236}">
                <a16:creationId xmlns:a16="http://schemas.microsoft.com/office/drawing/2014/main" id="{2F984A84-6F02-4158-84ED-8ED297DEE441}"/>
              </a:ext>
            </a:extLst>
          </p:cNvPr>
          <p:cNvSpPr txBox="1"/>
          <p:nvPr/>
        </p:nvSpPr>
        <p:spPr>
          <a:xfrm>
            <a:off x="6390336" y="2567905"/>
            <a:ext cx="2262051" cy="369332"/>
          </a:xfrm>
          <a:prstGeom prst="rect">
            <a:avLst/>
          </a:prstGeom>
          <a:noFill/>
        </p:spPr>
        <p:txBody>
          <a:bodyPr wrap="square">
            <a:spAutoFit/>
          </a:bodyPr>
          <a:lstStyle/>
          <a:p>
            <a:r>
              <a:rPr lang="ru-RU" b="1" i="0" dirty="0">
                <a:solidFill>
                  <a:srgbClr val="1B1B1C"/>
                </a:solidFill>
                <a:effectLst/>
                <a:latin typeface="+mj-lt"/>
              </a:rPr>
              <a:t>3. Процесс</a:t>
            </a:r>
            <a:endParaRPr lang="ru-RU" dirty="0">
              <a:latin typeface="+mj-lt"/>
            </a:endParaRPr>
          </a:p>
        </p:txBody>
      </p:sp>
      <p:sp>
        <p:nvSpPr>
          <p:cNvPr id="22" name="TextBox 21">
            <a:extLst>
              <a:ext uri="{FF2B5EF4-FFF2-40B4-BE49-F238E27FC236}">
                <a16:creationId xmlns:a16="http://schemas.microsoft.com/office/drawing/2014/main" id="{F8E0A2CC-5810-4746-B269-8AD9BEF9F284}"/>
              </a:ext>
            </a:extLst>
          </p:cNvPr>
          <p:cNvSpPr txBox="1"/>
          <p:nvPr/>
        </p:nvSpPr>
        <p:spPr>
          <a:xfrm>
            <a:off x="6390336" y="2966637"/>
            <a:ext cx="2262051" cy="1768305"/>
          </a:xfrm>
          <a:prstGeom prst="rect">
            <a:avLst/>
          </a:prstGeom>
          <a:noFill/>
        </p:spPr>
        <p:txBody>
          <a:bodyPr wrap="square">
            <a:spAutoFit/>
          </a:bodyPr>
          <a:lstStyle/>
          <a:p>
            <a:pPr>
              <a:lnSpc>
                <a:spcPct val="125000"/>
              </a:lnSpc>
            </a:pPr>
            <a:r>
              <a:rPr lang="ru-RU" sz="1100" b="0" i="0" dirty="0">
                <a:solidFill>
                  <a:srgbClr val="1B1B1C"/>
                </a:solidFill>
                <a:effectLst/>
                <a:latin typeface="+mj-lt"/>
              </a:rPr>
              <a:t>Проходите обучение в формате видео-уроков. Получаете домашнее задание, выполняете его и присылаете куратору. Получаете результаты проверки домашнего задания.</a:t>
            </a:r>
            <a:endParaRPr lang="ru-RU" sz="1100" dirty="0">
              <a:latin typeface="+mj-lt"/>
            </a:endParaRPr>
          </a:p>
        </p:txBody>
      </p:sp>
      <p:sp>
        <p:nvSpPr>
          <p:cNvPr id="23" name="Прямоугольник 22">
            <a:extLst>
              <a:ext uri="{FF2B5EF4-FFF2-40B4-BE49-F238E27FC236}">
                <a16:creationId xmlns:a16="http://schemas.microsoft.com/office/drawing/2014/main" id="{2EB8ADAE-58A7-433E-8E8C-518A45C1E5ED}"/>
              </a:ext>
            </a:extLst>
          </p:cNvPr>
          <p:cNvSpPr/>
          <p:nvPr/>
        </p:nvSpPr>
        <p:spPr>
          <a:xfrm>
            <a:off x="9272452" y="2340077"/>
            <a:ext cx="412955" cy="589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latin typeface="+mj-lt"/>
            </a:endParaRPr>
          </a:p>
        </p:txBody>
      </p:sp>
      <p:sp>
        <p:nvSpPr>
          <p:cNvPr id="24" name="TextBox 23">
            <a:extLst>
              <a:ext uri="{FF2B5EF4-FFF2-40B4-BE49-F238E27FC236}">
                <a16:creationId xmlns:a16="http://schemas.microsoft.com/office/drawing/2014/main" id="{3C01A93E-56C8-4FA2-B00B-5C542B649C68}"/>
              </a:ext>
            </a:extLst>
          </p:cNvPr>
          <p:cNvSpPr txBox="1"/>
          <p:nvPr/>
        </p:nvSpPr>
        <p:spPr>
          <a:xfrm>
            <a:off x="9202994" y="2567905"/>
            <a:ext cx="2262051" cy="369332"/>
          </a:xfrm>
          <a:prstGeom prst="rect">
            <a:avLst/>
          </a:prstGeom>
          <a:noFill/>
        </p:spPr>
        <p:txBody>
          <a:bodyPr wrap="square">
            <a:spAutoFit/>
          </a:bodyPr>
          <a:lstStyle/>
          <a:p>
            <a:r>
              <a:rPr lang="ru-RU" b="1" i="0" dirty="0">
                <a:solidFill>
                  <a:srgbClr val="1B1B1C"/>
                </a:solidFill>
                <a:effectLst/>
                <a:latin typeface="+mj-lt"/>
              </a:rPr>
              <a:t>4. Результаты</a:t>
            </a:r>
            <a:endParaRPr lang="ru-RU" dirty="0">
              <a:latin typeface="+mj-lt"/>
            </a:endParaRPr>
          </a:p>
        </p:txBody>
      </p:sp>
      <p:sp>
        <p:nvSpPr>
          <p:cNvPr id="25" name="TextBox 24">
            <a:extLst>
              <a:ext uri="{FF2B5EF4-FFF2-40B4-BE49-F238E27FC236}">
                <a16:creationId xmlns:a16="http://schemas.microsoft.com/office/drawing/2014/main" id="{3D08FBB2-2AD4-4607-8064-1DA24F25B887}"/>
              </a:ext>
            </a:extLst>
          </p:cNvPr>
          <p:cNvSpPr txBox="1"/>
          <p:nvPr/>
        </p:nvSpPr>
        <p:spPr>
          <a:xfrm>
            <a:off x="9202994" y="2966637"/>
            <a:ext cx="2262051" cy="1133515"/>
          </a:xfrm>
          <a:prstGeom prst="rect">
            <a:avLst/>
          </a:prstGeom>
          <a:noFill/>
        </p:spPr>
        <p:txBody>
          <a:bodyPr wrap="square">
            <a:spAutoFit/>
          </a:bodyPr>
          <a:lstStyle/>
          <a:p>
            <a:pPr>
              <a:lnSpc>
                <a:spcPct val="125000"/>
              </a:lnSpc>
            </a:pPr>
            <a:r>
              <a:rPr lang="ru-RU" sz="1100" b="0" i="0" dirty="0">
                <a:solidFill>
                  <a:srgbClr val="1B1B1C"/>
                </a:solidFill>
                <a:effectLst/>
                <a:latin typeface="+mj-lt"/>
              </a:rPr>
              <a:t>Сдаете итоговый экзамен у своего куратора в форме собеседования. Получаете диплом государственного образца лично курьером.</a:t>
            </a:r>
            <a:endParaRPr lang="ru-RU" sz="1100" dirty="0">
              <a:latin typeface="+mj-lt"/>
            </a:endParaRPr>
          </a:p>
        </p:txBody>
      </p:sp>
    </p:spTree>
    <p:extLst>
      <p:ext uri="{BB962C8B-B14F-4D97-AF65-F5344CB8AC3E}">
        <p14:creationId xmlns:p14="http://schemas.microsoft.com/office/powerpoint/2010/main" val="572326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E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03E557-F33C-4E51-9642-CA72EDE3DF64}"/>
              </a:ext>
            </a:extLst>
          </p:cNvPr>
          <p:cNvSpPr>
            <a:spLocks noGrp="1"/>
          </p:cNvSpPr>
          <p:nvPr>
            <p:ph type="title"/>
          </p:nvPr>
        </p:nvSpPr>
        <p:spPr>
          <a:xfrm>
            <a:off x="422117" y="3744860"/>
            <a:ext cx="3713187" cy="1003037"/>
          </a:xfrm>
        </p:spPr>
        <p:txBody>
          <a:bodyPr>
            <a:normAutofit/>
          </a:bodyPr>
          <a:lstStyle/>
          <a:p>
            <a:r>
              <a:rPr lang="ru-RU" sz="3000" b="1" i="0" dirty="0">
                <a:solidFill>
                  <a:srgbClr val="FFFFFF"/>
                </a:solidFill>
                <a:effectLst/>
              </a:rPr>
              <a:t>Вы получите после обучения:</a:t>
            </a:r>
            <a:endParaRPr lang="ru-RU" sz="3000" dirty="0"/>
          </a:p>
        </p:txBody>
      </p:sp>
      <p:pic>
        <p:nvPicPr>
          <p:cNvPr id="5" name="Рисунок 4">
            <a:extLst>
              <a:ext uri="{FF2B5EF4-FFF2-40B4-BE49-F238E27FC236}">
                <a16:creationId xmlns:a16="http://schemas.microsoft.com/office/drawing/2014/main" id="{0D6578A6-D0A5-4259-AFD0-4D8D18D2FC8A}"/>
              </a:ext>
            </a:extLst>
          </p:cNvPr>
          <p:cNvPicPr>
            <a:picLocks noChangeAspect="1"/>
          </p:cNvPicPr>
          <p:nvPr/>
        </p:nvPicPr>
        <p:blipFill rotWithShape="1">
          <a:blip r:embed="rId2">
            <a:extLst>
              <a:ext uri="{28A0092B-C50C-407E-A947-70E740481C1C}">
                <a14:useLocalDpi xmlns:a14="http://schemas.microsoft.com/office/drawing/2010/main" val="0"/>
              </a:ext>
            </a:extLst>
          </a:blip>
          <a:srcRect l="2548" r="6198"/>
          <a:stretch/>
        </p:blipFill>
        <p:spPr>
          <a:xfrm>
            <a:off x="535304" y="813351"/>
            <a:ext cx="3600000" cy="2635312"/>
          </a:xfrm>
          <a:prstGeom prst="rect">
            <a:avLst/>
          </a:prstGeom>
        </p:spPr>
      </p:pic>
      <p:pic>
        <p:nvPicPr>
          <p:cNvPr id="7" name="Рисунок 6">
            <a:extLst>
              <a:ext uri="{FF2B5EF4-FFF2-40B4-BE49-F238E27FC236}">
                <a16:creationId xmlns:a16="http://schemas.microsoft.com/office/drawing/2014/main" id="{3F8CA952-722C-4ECC-AEA9-E0EAA0469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6796" y="3994369"/>
            <a:ext cx="3636000" cy="2062543"/>
          </a:xfrm>
          <a:prstGeom prst="rect">
            <a:avLst/>
          </a:prstGeom>
        </p:spPr>
      </p:pic>
      <p:pic>
        <p:nvPicPr>
          <p:cNvPr id="9" name="Рисунок 8">
            <a:extLst>
              <a:ext uri="{FF2B5EF4-FFF2-40B4-BE49-F238E27FC236}">
                <a16:creationId xmlns:a16="http://schemas.microsoft.com/office/drawing/2014/main" id="{7411837B-6AD3-4CE5-ACD9-3589A7F08914}"/>
              </a:ext>
            </a:extLst>
          </p:cNvPr>
          <p:cNvPicPr>
            <a:picLocks noChangeAspect="1"/>
          </p:cNvPicPr>
          <p:nvPr/>
        </p:nvPicPr>
        <p:blipFill rotWithShape="1">
          <a:blip r:embed="rId4">
            <a:extLst>
              <a:ext uri="{28A0092B-C50C-407E-A947-70E740481C1C}">
                <a14:useLocalDpi xmlns:a14="http://schemas.microsoft.com/office/drawing/2010/main" val="0"/>
              </a:ext>
            </a:extLst>
          </a:blip>
          <a:srcRect l="10182" r="20477"/>
          <a:stretch/>
        </p:blipFill>
        <p:spPr>
          <a:xfrm>
            <a:off x="4283050" y="813594"/>
            <a:ext cx="3636000" cy="5243318"/>
          </a:xfrm>
          <a:prstGeom prst="rect">
            <a:avLst/>
          </a:prstGeom>
        </p:spPr>
      </p:pic>
      <p:pic>
        <p:nvPicPr>
          <p:cNvPr id="11" name="Рисунок 10">
            <a:extLst>
              <a:ext uri="{FF2B5EF4-FFF2-40B4-BE49-F238E27FC236}">
                <a16:creationId xmlns:a16="http://schemas.microsoft.com/office/drawing/2014/main" id="{D50F6DA3-744C-4335-9C1C-060AB6912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6796" y="813350"/>
            <a:ext cx="3633666" cy="3050725"/>
          </a:xfrm>
          <a:prstGeom prst="rect">
            <a:avLst/>
          </a:prstGeom>
        </p:spPr>
      </p:pic>
      <p:sp>
        <p:nvSpPr>
          <p:cNvPr id="12" name="TextBox 11">
            <a:extLst>
              <a:ext uri="{FF2B5EF4-FFF2-40B4-BE49-F238E27FC236}">
                <a16:creationId xmlns:a16="http://schemas.microsoft.com/office/drawing/2014/main" id="{6AC2279A-0C9A-4899-81B7-F4F02502447B}"/>
              </a:ext>
            </a:extLst>
          </p:cNvPr>
          <p:cNvSpPr txBox="1"/>
          <p:nvPr/>
        </p:nvSpPr>
        <p:spPr>
          <a:xfrm>
            <a:off x="422117" y="4747897"/>
            <a:ext cx="3713187" cy="1384995"/>
          </a:xfrm>
          <a:prstGeom prst="rect">
            <a:avLst/>
          </a:prstGeom>
          <a:noFill/>
        </p:spPr>
        <p:txBody>
          <a:bodyPr wrap="square">
            <a:spAutoFit/>
          </a:bodyPr>
          <a:lstStyle/>
          <a:p>
            <a:pPr algn="l"/>
            <a:r>
              <a:rPr lang="ru-RU" sz="1200" b="0" i="0" dirty="0">
                <a:solidFill>
                  <a:srgbClr val="FFFFFF"/>
                </a:solidFill>
                <a:effectLst/>
                <a:latin typeface="+mj-lt"/>
              </a:rPr>
              <a:t>— удостоверение государственного образца о повышении квалификации;</a:t>
            </a:r>
          </a:p>
          <a:p>
            <a:pPr algn="l"/>
            <a:r>
              <a:rPr lang="ru-RU" sz="1200" b="0" i="0" dirty="0">
                <a:solidFill>
                  <a:srgbClr val="FFFFFF"/>
                </a:solidFill>
                <a:effectLst/>
                <a:latin typeface="+mj-lt"/>
              </a:rPr>
              <a:t>— пакет методических материалов, памяток, шаблонов документов;</a:t>
            </a:r>
          </a:p>
          <a:p>
            <a:pPr algn="l"/>
            <a:r>
              <a:rPr lang="ru-RU" sz="1200" b="0" i="0" dirty="0">
                <a:solidFill>
                  <a:srgbClr val="FFFFFF"/>
                </a:solidFill>
                <a:effectLst/>
                <a:latin typeface="+mj-lt"/>
              </a:rPr>
              <a:t>— записи всех видеоуроков;</a:t>
            </a:r>
          </a:p>
          <a:p>
            <a:pPr algn="l"/>
            <a:r>
              <a:rPr lang="ru-RU" sz="1200" b="0" i="0" dirty="0">
                <a:solidFill>
                  <a:srgbClr val="FFFFFF"/>
                </a:solidFill>
                <a:effectLst/>
                <a:latin typeface="+mj-lt"/>
              </a:rPr>
              <a:t>— бесплатное членство в сообществе корпоративных юристов сроком на 3 года.</a:t>
            </a:r>
          </a:p>
        </p:txBody>
      </p:sp>
    </p:spTree>
    <p:extLst>
      <p:ext uri="{BB962C8B-B14F-4D97-AF65-F5344CB8AC3E}">
        <p14:creationId xmlns:p14="http://schemas.microsoft.com/office/powerpoint/2010/main" val="256752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18485E42-0568-4AD8-BBDF-5494CDF4A5B4}"/>
              </a:ext>
            </a:extLst>
          </p:cNvPr>
          <p:cNvSpPr>
            <a:spLocks noGrp="1"/>
          </p:cNvSpPr>
          <p:nvPr>
            <p:ph type="title"/>
          </p:nvPr>
        </p:nvSpPr>
        <p:spPr>
          <a:xfrm>
            <a:off x="4729317" y="5161937"/>
            <a:ext cx="7049728" cy="775665"/>
          </a:xfrm>
        </p:spPr>
        <p:txBody>
          <a:bodyPr>
            <a:noAutofit/>
          </a:bodyPr>
          <a:lstStyle/>
          <a:p>
            <a:r>
              <a:rPr lang="ru-RU" sz="2400" b="1" i="0" dirty="0">
                <a:solidFill>
                  <a:srgbClr val="00AEFF"/>
                </a:solidFill>
                <a:effectLst/>
              </a:rPr>
              <a:t>Программа повышения квалификации "Корпоративный секретарь"</a:t>
            </a:r>
            <a:endParaRPr lang="ru-RU" sz="2400" dirty="0">
              <a:solidFill>
                <a:srgbClr val="00AEFF"/>
              </a:solidFill>
            </a:endParaRPr>
          </a:p>
        </p:txBody>
      </p:sp>
      <p:sp>
        <p:nvSpPr>
          <p:cNvPr id="5" name="TextBox 4">
            <a:extLst>
              <a:ext uri="{FF2B5EF4-FFF2-40B4-BE49-F238E27FC236}">
                <a16:creationId xmlns:a16="http://schemas.microsoft.com/office/drawing/2014/main" id="{6DF480E6-91EF-446C-A3E5-8D2142E65377}"/>
              </a:ext>
            </a:extLst>
          </p:cNvPr>
          <p:cNvSpPr txBox="1"/>
          <p:nvPr/>
        </p:nvSpPr>
        <p:spPr>
          <a:xfrm>
            <a:off x="4729317" y="5937602"/>
            <a:ext cx="3713187" cy="461665"/>
          </a:xfrm>
          <a:prstGeom prst="rect">
            <a:avLst/>
          </a:prstGeom>
          <a:noFill/>
        </p:spPr>
        <p:txBody>
          <a:bodyPr wrap="square">
            <a:spAutoFit/>
          </a:bodyPr>
          <a:lstStyle/>
          <a:p>
            <a:r>
              <a:rPr lang="ru-RU" sz="1200" b="0" i="0" dirty="0">
                <a:effectLst/>
                <a:latin typeface="+mj-lt"/>
              </a:rPr>
              <a:t>Программа повышения квалификации "Корпоративный секретарь"</a:t>
            </a:r>
          </a:p>
        </p:txBody>
      </p:sp>
      <p:pic>
        <p:nvPicPr>
          <p:cNvPr id="7" name="Рисунок 6">
            <a:extLst>
              <a:ext uri="{FF2B5EF4-FFF2-40B4-BE49-F238E27FC236}">
                <a16:creationId xmlns:a16="http://schemas.microsoft.com/office/drawing/2014/main" id="{1DE99713-D958-48AD-9798-9BE5119A7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59" y="554483"/>
            <a:ext cx="4062492" cy="5746459"/>
          </a:xfrm>
          <a:prstGeom prst="rect">
            <a:avLst/>
          </a:prstGeom>
        </p:spPr>
      </p:pic>
      <p:pic>
        <p:nvPicPr>
          <p:cNvPr id="9" name="Рисунок 8">
            <a:extLst>
              <a:ext uri="{FF2B5EF4-FFF2-40B4-BE49-F238E27FC236}">
                <a16:creationId xmlns:a16="http://schemas.microsoft.com/office/drawing/2014/main" id="{F81CA9A1-3B25-4F10-B33A-51BE1C3D6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446" y="554484"/>
            <a:ext cx="3139098" cy="4440304"/>
          </a:xfrm>
          <a:prstGeom prst="rect">
            <a:avLst/>
          </a:prstGeom>
        </p:spPr>
      </p:pic>
      <p:pic>
        <p:nvPicPr>
          <p:cNvPr id="11" name="Рисунок 10">
            <a:extLst>
              <a:ext uri="{FF2B5EF4-FFF2-40B4-BE49-F238E27FC236}">
                <a16:creationId xmlns:a16="http://schemas.microsoft.com/office/drawing/2014/main" id="{293818BB-3235-43A9-B890-98EB6113A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010" y="554484"/>
            <a:ext cx="3139098" cy="4440304"/>
          </a:xfrm>
          <a:prstGeom prst="rect">
            <a:avLst/>
          </a:prstGeom>
        </p:spPr>
      </p:pic>
    </p:spTree>
    <p:extLst>
      <p:ext uri="{BB962C8B-B14F-4D97-AF65-F5344CB8AC3E}">
        <p14:creationId xmlns:p14="http://schemas.microsoft.com/office/powerpoint/2010/main" val="1600529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25A763-9387-44BB-8BCC-9F3AC3ED69B5}"/>
              </a:ext>
            </a:extLst>
          </p:cNvPr>
          <p:cNvSpPr>
            <a:spLocks noGrp="1"/>
          </p:cNvSpPr>
          <p:nvPr>
            <p:ph type="title"/>
          </p:nvPr>
        </p:nvSpPr>
        <p:spPr>
          <a:xfrm>
            <a:off x="149940" y="6080475"/>
            <a:ext cx="4264743" cy="539443"/>
          </a:xfrm>
        </p:spPr>
        <p:txBody>
          <a:bodyPr>
            <a:normAutofit/>
          </a:bodyPr>
          <a:lstStyle/>
          <a:p>
            <a:r>
              <a:rPr lang="ru-RU" sz="2800" b="1" i="0" dirty="0">
                <a:solidFill>
                  <a:srgbClr val="00AEFF"/>
                </a:solidFill>
                <a:effectLst/>
              </a:rPr>
              <a:t>Пакеты обучения</a:t>
            </a:r>
            <a:endParaRPr lang="ru-RU" sz="2800" b="1" dirty="0">
              <a:solidFill>
                <a:srgbClr val="00AEFF"/>
              </a:solidFill>
            </a:endParaRPr>
          </a:p>
        </p:txBody>
      </p:sp>
      <p:graphicFrame>
        <p:nvGraphicFramePr>
          <p:cNvPr id="14" name="Таблица 14">
            <a:extLst>
              <a:ext uri="{FF2B5EF4-FFF2-40B4-BE49-F238E27FC236}">
                <a16:creationId xmlns:a16="http://schemas.microsoft.com/office/drawing/2014/main" id="{1CE0593C-8488-4265-8971-96C4F623A799}"/>
              </a:ext>
            </a:extLst>
          </p:cNvPr>
          <p:cNvGraphicFramePr>
            <a:graphicFrameLocks noGrp="1"/>
          </p:cNvGraphicFramePr>
          <p:nvPr>
            <p:ph idx="1"/>
          </p:nvPr>
        </p:nvGraphicFramePr>
        <p:xfrm>
          <a:off x="274939" y="554146"/>
          <a:ext cx="3766118" cy="4392338"/>
        </p:xfrm>
        <a:graphic>
          <a:graphicData uri="http://schemas.openxmlformats.org/drawingml/2006/table">
            <a:tbl>
              <a:tblPr firstRow="1" bandRow="1">
                <a:effectLst>
                  <a:outerShdw blurRad="63500" sx="102000" sy="102000" algn="ctr" rotWithShape="0">
                    <a:prstClr val="black">
                      <a:alpha val="40000"/>
                    </a:prstClr>
                  </a:outerShdw>
                </a:effectLst>
                <a:tableStyleId>{2D5ABB26-0587-4C30-8999-92F81FD0307C}</a:tableStyleId>
              </a:tblPr>
              <a:tblGrid>
                <a:gridCol w="218837">
                  <a:extLst>
                    <a:ext uri="{9D8B030D-6E8A-4147-A177-3AD203B41FA5}">
                      <a16:colId xmlns:a16="http://schemas.microsoft.com/office/drawing/2014/main" val="3917562409"/>
                    </a:ext>
                  </a:extLst>
                </a:gridCol>
                <a:gridCol w="3311221">
                  <a:extLst>
                    <a:ext uri="{9D8B030D-6E8A-4147-A177-3AD203B41FA5}">
                      <a16:colId xmlns:a16="http://schemas.microsoft.com/office/drawing/2014/main" val="1054923758"/>
                    </a:ext>
                  </a:extLst>
                </a:gridCol>
                <a:gridCol w="236060">
                  <a:extLst>
                    <a:ext uri="{9D8B030D-6E8A-4147-A177-3AD203B41FA5}">
                      <a16:colId xmlns:a16="http://schemas.microsoft.com/office/drawing/2014/main" val="2645752042"/>
                    </a:ext>
                  </a:extLst>
                </a:gridCol>
              </a:tblGrid>
              <a:tr h="679964">
                <a:tc>
                  <a:txBody>
                    <a:bodyPr/>
                    <a:lstStyle/>
                    <a:p>
                      <a:pPr algn="ctr"/>
                      <a:endParaRPr lang="ru-RU" sz="2400" dirty="0">
                        <a:solidFill>
                          <a:srgbClr val="00AEFF"/>
                        </a:solidFill>
                      </a:endParaRPr>
                    </a:p>
                  </a:txBody>
                  <a:tcPr anchor="ctr">
                    <a:solidFill>
                      <a:schemeClr val="bg1"/>
                    </a:solidFill>
                  </a:tcPr>
                </a:tc>
                <a:tc>
                  <a:txBody>
                    <a:bodyPr/>
                    <a:lstStyle/>
                    <a:p>
                      <a:pPr algn="ctr"/>
                      <a:r>
                        <a:rPr lang="ru-RU" sz="2200" b="1" dirty="0">
                          <a:solidFill>
                            <a:srgbClr val="00AEFF"/>
                          </a:solidFill>
                        </a:rPr>
                        <a:t>Базовый</a:t>
                      </a:r>
                    </a:p>
                  </a:txBody>
                  <a:tcPr anchor="ctr">
                    <a:solidFill>
                      <a:schemeClr val="bg1"/>
                    </a:solidFill>
                  </a:tcPr>
                </a:tc>
                <a:tc>
                  <a:txBody>
                    <a:bodyPr/>
                    <a:lstStyle/>
                    <a:p>
                      <a:pPr algn="ctr"/>
                      <a:endParaRPr lang="ru-RU" sz="2400" dirty="0">
                        <a:solidFill>
                          <a:srgbClr val="00AEFF"/>
                        </a:solidFill>
                      </a:endParaRPr>
                    </a:p>
                  </a:txBody>
                  <a:tcPr marL="0" marR="0" marT="0" marB="0" anchor="ctr">
                    <a:solidFill>
                      <a:schemeClr val="bg1"/>
                    </a:solidFill>
                  </a:tcPr>
                </a:tc>
                <a:extLst>
                  <a:ext uri="{0D108BD9-81ED-4DB2-BD59-A6C34878D82A}">
                    <a16:rowId xmlns:a16="http://schemas.microsoft.com/office/drawing/2014/main" val="2244069209"/>
                  </a:ext>
                </a:extLst>
              </a:tr>
              <a:tr h="496951">
                <a:tc>
                  <a:txBody>
                    <a:bodyPr/>
                    <a:lstStyle/>
                    <a:p>
                      <a:pPr algn="ctr"/>
                      <a:endParaRPr lang="ru-RU" sz="2800" b="1" dirty="0"/>
                    </a:p>
                  </a:txBody>
                  <a:tcPr marL="0" marR="0" marT="0" marB="0" anchor="ctr">
                    <a:solidFill>
                      <a:schemeClr val="bg1"/>
                    </a:solidFill>
                  </a:tcPr>
                </a:tc>
                <a:tc>
                  <a:txBody>
                    <a:bodyPr/>
                    <a:lstStyle/>
                    <a:p>
                      <a:pPr algn="ctr"/>
                      <a:r>
                        <a:rPr lang="ru-RU" sz="2800" b="1" dirty="0"/>
                        <a:t>28 900 </a:t>
                      </a:r>
                      <a:r>
                        <a:rPr lang="ru-RU" sz="2800" b="1" kern="1200" dirty="0">
                          <a:solidFill>
                            <a:schemeClr val="dk1"/>
                          </a:solidFill>
                          <a:effectLst/>
                        </a:rPr>
                        <a:t>₽</a:t>
                      </a:r>
                      <a:endParaRPr lang="ru-RU" sz="2800" b="1" dirty="0"/>
                    </a:p>
                  </a:txBody>
                  <a:tcPr marL="0" marR="0" marT="0" marB="0" anchor="b">
                    <a:solidFill>
                      <a:schemeClr val="bg1"/>
                    </a:solidFill>
                  </a:tcPr>
                </a:tc>
                <a:tc>
                  <a:txBody>
                    <a:bodyPr/>
                    <a:lstStyle/>
                    <a:p>
                      <a:pPr algn="ctr"/>
                      <a:endParaRPr lang="ru-RU" sz="2800" b="1" dirty="0"/>
                    </a:p>
                  </a:txBody>
                  <a:tcPr marL="0" marR="0" marT="0" marB="0">
                    <a:solidFill>
                      <a:schemeClr val="bg1"/>
                    </a:solidFill>
                  </a:tcPr>
                </a:tc>
                <a:extLst>
                  <a:ext uri="{0D108BD9-81ED-4DB2-BD59-A6C34878D82A}">
                    <a16:rowId xmlns:a16="http://schemas.microsoft.com/office/drawing/2014/main" val="1070486743"/>
                  </a:ext>
                </a:extLst>
              </a:tr>
              <a:tr h="397887">
                <a:tc>
                  <a:txBody>
                    <a:bodyPr/>
                    <a:lstStyle/>
                    <a:p>
                      <a:pPr algn="ctr"/>
                      <a:endParaRPr lang="ru-RU" dirty="0">
                        <a:solidFill>
                          <a:schemeClr val="bg1">
                            <a:lumMod val="65000"/>
                          </a:schemeClr>
                        </a:solidFill>
                      </a:endParaRPr>
                    </a:p>
                  </a:txBody>
                  <a:tcPr anchor="ctr">
                    <a:lnB w="12700" cap="flat" cmpd="sng" algn="ctr">
                      <a:noFill/>
                      <a:prstDash val="solid"/>
                      <a:round/>
                      <a:headEnd type="none" w="med" len="med"/>
                      <a:tailEnd type="none" w="med" len="med"/>
                    </a:lnB>
                    <a:solidFill>
                      <a:schemeClr val="bg1"/>
                    </a:solidFill>
                  </a:tcPr>
                </a:tc>
                <a:tc>
                  <a:txBody>
                    <a:bodyPr/>
                    <a:lstStyle/>
                    <a:p>
                      <a:pPr algn="ctr"/>
                      <a:r>
                        <a:rPr lang="ru-RU" sz="1200" b="0" strike="sngStrike" kern="1200" dirty="0">
                          <a:solidFill>
                            <a:schemeClr val="bg1">
                              <a:lumMod val="65000"/>
                            </a:schemeClr>
                          </a:solidFill>
                          <a:effectLst/>
                        </a:rPr>
                        <a:t>  вместо 42 000 </a:t>
                      </a:r>
                      <a:r>
                        <a:rPr lang="ru-RU" sz="1200" b="0" strike="sngStrike" kern="1200" dirty="0" err="1">
                          <a:solidFill>
                            <a:schemeClr val="bg1">
                              <a:lumMod val="65000"/>
                            </a:schemeClr>
                          </a:solidFill>
                          <a:effectLst/>
                        </a:rPr>
                        <a:t>руб</a:t>
                      </a:r>
                      <a:r>
                        <a:rPr lang="ru-RU" sz="1200" b="0" strike="sngStrike" kern="1200" dirty="0">
                          <a:solidFill>
                            <a:schemeClr val="bg1">
                              <a:lumMod val="65000"/>
                            </a:schemeClr>
                          </a:solidFill>
                          <a:effectLst/>
                        </a:rPr>
                        <a:t>  </a:t>
                      </a:r>
                      <a:endParaRPr lang="ru-RU" dirty="0">
                        <a:solidFill>
                          <a:schemeClr val="bg1">
                            <a:lumMod val="65000"/>
                          </a:schemeClr>
                        </a:solidFill>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RU" dirty="0">
                        <a:solidFill>
                          <a:schemeClr val="bg1">
                            <a:lumMod val="65000"/>
                          </a:schemeClr>
                        </a:solidFill>
                      </a:endParaRPr>
                    </a:p>
                  </a:txBody>
                  <a:tcPr marL="0" marR="0" marT="0" marB="0"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805841187"/>
                  </a:ext>
                </a:extLst>
              </a:tr>
              <a:tr h="239562">
                <a:tc>
                  <a:txBody>
                    <a:bodyPr/>
                    <a:lstStyle/>
                    <a:p>
                      <a:pPr>
                        <a:lnSpc>
                          <a:spcPct val="75000"/>
                        </a:lnSpc>
                      </a:pPr>
                      <a:endParaRPr lang="ru-RU" sz="11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nSpc>
                          <a:spcPct val="75000"/>
                        </a:lnSpc>
                      </a:pPr>
                      <a:endParaRPr lang="ru-RU" sz="1100"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nSpc>
                          <a:spcPct val="75000"/>
                        </a:lnSpc>
                      </a:pPr>
                      <a:endParaRPr lang="ru-RU" sz="1100" dirty="0"/>
                    </a:p>
                  </a:txBody>
                  <a:tcPr marL="0" marR="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762474034"/>
                  </a:ext>
                </a:extLst>
              </a:tr>
              <a:tr h="376336">
                <a:tc>
                  <a:txBody>
                    <a:bodyPr/>
                    <a:lstStyle/>
                    <a:p>
                      <a:pPr>
                        <a:lnSpc>
                          <a:spcPct val="75000"/>
                        </a:lnSpc>
                      </a:pPr>
                      <a:endParaRPr lang="ru-RU" sz="1100" dirty="0"/>
                    </a:p>
                  </a:txBody>
                  <a:tcPr marL="45720" marR="45720">
                    <a:lnT w="12700" cap="flat" cmpd="sng" algn="ctr">
                      <a:noFill/>
                      <a:prstDash val="solid"/>
                      <a:round/>
                      <a:headEnd type="none" w="med" len="med"/>
                      <a:tailEnd type="none" w="med" len="med"/>
                    </a:lnT>
                    <a:solidFill>
                      <a:schemeClr val="bg1"/>
                    </a:solidFill>
                  </a:tcPr>
                </a:tc>
                <a:tc>
                  <a:txBody>
                    <a:bodyPr/>
                    <a:lstStyle/>
                    <a:p>
                      <a:pPr marL="171450" indent="-171450">
                        <a:lnSpc>
                          <a:spcPct val="75000"/>
                        </a:lnSpc>
                        <a:buFontTx/>
                        <a:buChar char="-"/>
                      </a:pPr>
                      <a:r>
                        <a:rPr lang="ru-RU" sz="1100" dirty="0"/>
                        <a:t>9 блоков тем по</a:t>
                      </a:r>
                    </a:p>
                    <a:p>
                      <a:pPr marL="0" indent="0">
                        <a:lnSpc>
                          <a:spcPct val="75000"/>
                        </a:lnSpc>
                        <a:buFontTx/>
                        <a:buNone/>
                      </a:pPr>
                      <a:r>
                        <a:rPr lang="ru-RU" sz="1100" dirty="0"/>
                        <a:t> корпоративному праву;</a:t>
                      </a:r>
                    </a:p>
                  </a:txBody>
                  <a:tcPr marL="45720" marR="45720">
                    <a:lnT w="12700" cap="flat" cmpd="sng" algn="ctr">
                      <a:noFill/>
                      <a:prstDash val="solid"/>
                      <a:round/>
                      <a:headEnd type="none" w="med" len="med"/>
                      <a:tailEnd type="none" w="med" len="med"/>
                    </a:lnT>
                    <a:solidFill>
                      <a:schemeClr val="bg1"/>
                    </a:solidFill>
                  </a:tcPr>
                </a:tc>
                <a:tc>
                  <a:txBody>
                    <a:bodyPr/>
                    <a:lstStyle/>
                    <a:p>
                      <a:pPr>
                        <a:lnSpc>
                          <a:spcPct val="75000"/>
                        </a:lnSpc>
                      </a:pPr>
                      <a:endParaRPr lang="ru-RU" sz="1100" dirty="0"/>
                    </a:p>
                  </a:txBody>
                  <a:tcPr marL="45720" marR="45720">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644301287"/>
                  </a:ext>
                </a:extLst>
              </a:tr>
              <a:tr h="376336">
                <a:tc>
                  <a:txBody>
                    <a:bodyPr/>
                    <a:lstStyle/>
                    <a:p>
                      <a:pPr>
                        <a:lnSpc>
                          <a:spcPct val="75000"/>
                        </a:lnSpc>
                      </a:pPr>
                      <a:endParaRPr lang="ru-RU" sz="1100" dirty="0"/>
                    </a:p>
                  </a:txBody>
                  <a:tcPr marL="45720" marR="45720">
                    <a:solidFill>
                      <a:schemeClr val="bg1"/>
                    </a:solidFill>
                  </a:tcPr>
                </a:tc>
                <a:tc>
                  <a:txBody>
                    <a:bodyPr/>
                    <a:lstStyle/>
                    <a:p>
                      <a:pPr>
                        <a:lnSpc>
                          <a:spcPct val="75000"/>
                        </a:lnSpc>
                      </a:pPr>
                      <a:r>
                        <a:rPr lang="ru-RU" sz="1100" dirty="0"/>
                        <a:t>- 26 часов теории от ведущих экспертов по корпоративному праву;</a:t>
                      </a:r>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1275203340"/>
                  </a:ext>
                </a:extLst>
              </a:tr>
              <a:tr h="0">
                <a:tc>
                  <a:txBody>
                    <a:bodyPr/>
                    <a:lstStyle/>
                    <a:p>
                      <a:pPr>
                        <a:lnSpc>
                          <a:spcPct val="75000"/>
                        </a:lnSpc>
                      </a:pPr>
                      <a:endParaRPr lang="ru-RU" sz="1100" dirty="0"/>
                    </a:p>
                  </a:txBody>
                  <a:tcPr marL="45720" marR="45720">
                    <a:solidFill>
                      <a:schemeClr val="bg1"/>
                    </a:solidFill>
                  </a:tcPr>
                </a:tc>
                <a:tc>
                  <a:txBody>
                    <a:bodyPr/>
                    <a:lstStyle/>
                    <a:p>
                      <a:pPr>
                        <a:lnSpc>
                          <a:spcPct val="75000"/>
                        </a:lnSpc>
                      </a:pPr>
                      <a:r>
                        <a:rPr lang="ru-RU" sz="1100" dirty="0"/>
                        <a:t>- уроки в аудио и видеоформате;</a:t>
                      </a:r>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2333916923"/>
                  </a:ext>
                </a:extLst>
              </a:tr>
              <a:tr h="513110">
                <a:tc>
                  <a:txBody>
                    <a:bodyPr/>
                    <a:lstStyle/>
                    <a:p>
                      <a:pPr>
                        <a:lnSpc>
                          <a:spcPct val="75000"/>
                        </a:lnSpc>
                      </a:pPr>
                      <a:endParaRPr lang="ru-RU" sz="1100" dirty="0"/>
                    </a:p>
                  </a:txBody>
                  <a:tcPr marL="45720" marR="45720">
                    <a:solidFill>
                      <a:schemeClr val="bg1"/>
                    </a:solidFill>
                  </a:tcPr>
                </a:tc>
                <a:tc>
                  <a:txBody>
                    <a:bodyPr/>
                    <a:lstStyle/>
                    <a:p>
                      <a:pPr>
                        <a:lnSpc>
                          <a:spcPct val="75000"/>
                        </a:lnSpc>
                      </a:pPr>
                      <a:r>
                        <a:rPr lang="ru-RU" sz="1100" dirty="0"/>
                        <a:t>- 5 комплектов шаблонов для оформления документов в рамках важнейших корпоративных процедур;</a:t>
                      </a:r>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3942429789"/>
                  </a:ext>
                </a:extLst>
              </a:tr>
              <a:tr h="376336">
                <a:tc>
                  <a:txBody>
                    <a:bodyPr/>
                    <a:lstStyle/>
                    <a:p>
                      <a:pPr>
                        <a:lnSpc>
                          <a:spcPct val="75000"/>
                        </a:lnSpc>
                      </a:pPr>
                      <a:endParaRPr lang="ru-RU" sz="1100" dirty="0"/>
                    </a:p>
                  </a:txBody>
                  <a:tcPr marL="45720" marR="45720">
                    <a:solidFill>
                      <a:schemeClr val="bg1"/>
                    </a:solidFill>
                  </a:tcPr>
                </a:tc>
                <a:tc>
                  <a:txBody>
                    <a:bodyPr/>
                    <a:lstStyle/>
                    <a:p>
                      <a:pPr>
                        <a:lnSpc>
                          <a:spcPct val="75000"/>
                        </a:lnSpc>
                      </a:pPr>
                      <a:r>
                        <a:rPr lang="ru-RU" sz="1100" dirty="0"/>
                        <a:t>- бессрочный доступ к личному кабинету с записями видео-лекций;</a:t>
                      </a:r>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267512931"/>
                  </a:ext>
                </a:extLst>
              </a:tr>
              <a:tr h="239562">
                <a:tc>
                  <a:txBody>
                    <a:bodyPr/>
                    <a:lstStyle/>
                    <a:p>
                      <a:pPr>
                        <a:lnSpc>
                          <a:spcPct val="75000"/>
                        </a:lnSpc>
                      </a:pPr>
                      <a:endParaRPr lang="ru-RU" sz="1100" dirty="0"/>
                    </a:p>
                  </a:txBody>
                  <a:tcPr marL="45720" marR="45720">
                    <a:solidFill>
                      <a:schemeClr val="bg1"/>
                    </a:solidFill>
                  </a:tcPr>
                </a:tc>
                <a:tc>
                  <a:txBody>
                    <a:bodyPr/>
                    <a:lstStyle/>
                    <a:p>
                      <a:pPr>
                        <a:lnSpc>
                          <a:spcPct val="75000"/>
                        </a:lnSpc>
                      </a:pPr>
                      <a:r>
                        <a:rPr lang="ru-RU" sz="1100" dirty="0"/>
                        <a:t>- бесплатное членство в НАКЮР на 3 года;</a:t>
                      </a:r>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1791474594"/>
                  </a:ext>
                </a:extLst>
              </a:tr>
              <a:tr h="239562">
                <a:tc>
                  <a:txBody>
                    <a:bodyPr/>
                    <a:lstStyle/>
                    <a:p>
                      <a:pPr>
                        <a:lnSpc>
                          <a:spcPct val="75000"/>
                        </a:lnSpc>
                      </a:pPr>
                      <a:endParaRPr lang="ru-RU" sz="1100" dirty="0"/>
                    </a:p>
                  </a:txBody>
                  <a:tcPr marL="45720" marR="45720">
                    <a:solidFill>
                      <a:schemeClr val="bg1"/>
                    </a:solidFill>
                  </a:tcPr>
                </a:tc>
                <a:tc>
                  <a:txBody>
                    <a:bodyPr/>
                    <a:lstStyle/>
                    <a:p>
                      <a:pPr>
                        <a:lnSpc>
                          <a:spcPct val="75000"/>
                        </a:lnSpc>
                      </a:pPr>
                      <a:r>
                        <a:rPr lang="ru-RU" sz="1100" dirty="0"/>
                        <a:t>- диплом государственного образца.</a:t>
                      </a:r>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3676985745"/>
                  </a:ext>
                </a:extLst>
              </a:tr>
              <a:tr h="239562">
                <a:tc>
                  <a:txBody>
                    <a:bodyPr/>
                    <a:lstStyle/>
                    <a:p>
                      <a:pPr>
                        <a:lnSpc>
                          <a:spcPct val="75000"/>
                        </a:lnSpc>
                      </a:pPr>
                      <a:endParaRPr lang="ru-RU" sz="1100" dirty="0"/>
                    </a:p>
                  </a:txBody>
                  <a:tcPr>
                    <a:solidFill>
                      <a:schemeClr val="bg1"/>
                    </a:solidFill>
                  </a:tcPr>
                </a:tc>
                <a:tc>
                  <a:txBody>
                    <a:bodyPr/>
                    <a:lstStyle/>
                    <a:p>
                      <a:pPr>
                        <a:lnSpc>
                          <a:spcPct val="75000"/>
                        </a:lnSpc>
                      </a:pPr>
                      <a:endParaRPr lang="ru-RU" sz="1100" dirty="0"/>
                    </a:p>
                  </a:txBody>
                  <a:tcPr marL="45720" marR="45720">
                    <a:solidFill>
                      <a:schemeClr val="bg1"/>
                    </a:solidFill>
                  </a:tcPr>
                </a:tc>
                <a:tc>
                  <a:txBody>
                    <a:bodyPr/>
                    <a:lstStyle/>
                    <a:p>
                      <a:pPr>
                        <a:lnSpc>
                          <a:spcPct val="75000"/>
                        </a:lnSpc>
                      </a:pPr>
                      <a:endParaRPr lang="ru-RU" sz="1100" dirty="0"/>
                    </a:p>
                  </a:txBody>
                  <a:tcPr marL="0" marR="0" marT="0" marB="0">
                    <a:solidFill>
                      <a:schemeClr val="bg1"/>
                    </a:solidFill>
                  </a:tcPr>
                </a:tc>
                <a:extLst>
                  <a:ext uri="{0D108BD9-81ED-4DB2-BD59-A6C34878D82A}">
                    <a16:rowId xmlns:a16="http://schemas.microsoft.com/office/drawing/2014/main" val="3659483131"/>
                  </a:ext>
                </a:extLst>
              </a:tr>
            </a:tbl>
          </a:graphicData>
        </a:graphic>
      </p:graphicFrame>
      <p:graphicFrame>
        <p:nvGraphicFramePr>
          <p:cNvPr id="18" name="Таблица 14">
            <a:extLst>
              <a:ext uri="{FF2B5EF4-FFF2-40B4-BE49-F238E27FC236}">
                <a16:creationId xmlns:a16="http://schemas.microsoft.com/office/drawing/2014/main" id="{753D55AE-5A46-4722-98A1-CD06C863DE43}"/>
              </a:ext>
            </a:extLst>
          </p:cNvPr>
          <p:cNvGraphicFramePr>
            <a:graphicFrameLocks/>
          </p:cNvGraphicFramePr>
          <p:nvPr/>
        </p:nvGraphicFramePr>
        <p:xfrm>
          <a:off x="4208212" y="547131"/>
          <a:ext cx="3766118" cy="6074398"/>
        </p:xfrm>
        <a:graphic>
          <a:graphicData uri="http://schemas.openxmlformats.org/drawingml/2006/table">
            <a:tbl>
              <a:tblPr firstRow="1" bandRow="1">
                <a:effectLst>
                  <a:outerShdw blurRad="63500" sx="102000" sy="102000" algn="ctr" rotWithShape="0">
                    <a:prstClr val="black">
                      <a:alpha val="40000"/>
                    </a:prstClr>
                  </a:outerShdw>
                </a:effectLst>
                <a:tableStyleId>{2D5ABB26-0587-4C30-8999-92F81FD0307C}</a:tableStyleId>
              </a:tblPr>
              <a:tblGrid>
                <a:gridCol w="218837">
                  <a:extLst>
                    <a:ext uri="{9D8B030D-6E8A-4147-A177-3AD203B41FA5}">
                      <a16:colId xmlns:a16="http://schemas.microsoft.com/office/drawing/2014/main" val="3917562409"/>
                    </a:ext>
                  </a:extLst>
                </a:gridCol>
                <a:gridCol w="3311221">
                  <a:extLst>
                    <a:ext uri="{9D8B030D-6E8A-4147-A177-3AD203B41FA5}">
                      <a16:colId xmlns:a16="http://schemas.microsoft.com/office/drawing/2014/main" val="1054923758"/>
                    </a:ext>
                  </a:extLst>
                </a:gridCol>
                <a:gridCol w="236060">
                  <a:extLst>
                    <a:ext uri="{9D8B030D-6E8A-4147-A177-3AD203B41FA5}">
                      <a16:colId xmlns:a16="http://schemas.microsoft.com/office/drawing/2014/main" val="2645752042"/>
                    </a:ext>
                  </a:extLst>
                </a:gridCol>
              </a:tblGrid>
              <a:tr h="711693">
                <a:tc>
                  <a:txBody>
                    <a:bodyPr/>
                    <a:lstStyle/>
                    <a:p>
                      <a:pPr algn="ctr"/>
                      <a:endParaRPr lang="ru-RU" sz="2400" dirty="0">
                        <a:solidFill>
                          <a:srgbClr val="00AEFF"/>
                        </a:solidFill>
                      </a:endParaRPr>
                    </a:p>
                  </a:txBody>
                  <a:tcPr anchor="ctr">
                    <a:solidFill>
                      <a:schemeClr val="bg1"/>
                    </a:solidFill>
                  </a:tcPr>
                </a:tc>
                <a:tc>
                  <a:txBody>
                    <a:bodyPr/>
                    <a:lstStyle/>
                    <a:p>
                      <a:pPr algn="ctr"/>
                      <a:r>
                        <a:rPr lang="ru-RU" sz="2200" b="1" dirty="0">
                          <a:solidFill>
                            <a:srgbClr val="00AEFF"/>
                          </a:solidFill>
                        </a:rPr>
                        <a:t>Оптимальный</a:t>
                      </a:r>
                    </a:p>
                  </a:txBody>
                  <a:tcPr marL="0" marR="0" marT="0" marB="0" anchor="ctr">
                    <a:solidFill>
                      <a:schemeClr val="bg1"/>
                    </a:solidFill>
                  </a:tcPr>
                </a:tc>
                <a:tc>
                  <a:txBody>
                    <a:bodyPr/>
                    <a:lstStyle/>
                    <a:p>
                      <a:pPr algn="ctr"/>
                      <a:endParaRPr lang="ru-RU" sz="2400" dirty="0">
                        <a:solidFill>
                          <a:srgbClr val="00AEFF"/>
                        </a:solidFill>
                      </a:endParaRPr>
                    </a:p>
                  </a:txBody>
                  <a:tcPr marL="0" marR="0" marT="0" marB="0" anchor="ctr">
                    <a:solidFill>
                      <a:schemeClr val="bg1"/>
                    </a:solidFill>
                  </a:tcPr>
                </a:tc>
                <a:extLst>
                  <a:ext uri="{0D108BD9-81ED-4DB2-BD59-A6C34878D82A}">
                    <a16:rowId xmlns:a16="http://schemas.microsoft.com/office/drawing/2014/main" val="2244069209"/>
                  </a:ext>
                </a:extLst>
              </a:tr>
              <a:tr h="442726">
                <a:tc>
                  <a:txBody>
                    <a:bodyPr/>
                    <a:lstStyle/>
                    <a:p>
                      <a:pPr algn="ctr"/>
                      <a:endParaRPr lang="ru-RU" sz="2800" b="1" dirty="0"/>
                    </a:p>
                  </a:txBody>
                  <a:tcPr marL="0" marR="0" marT="0" marB="0" anchor="ctr">
                    <a:solidFill>
                      <a:schemeClr val="bg1"/>
                    </a:solidFill>
                  </a:tcPr>
                </a:tc>
                <a:tc>
                  <a:txBody>
                    <a:bodyPr/>
                    <a:lstStyle/>
                    <a:p>
                      <a:pPr algn="ctr"/>
                      <a:r>
                        <a:rPr lang="ru-RU" sz="2800" b="1" dirty="0"/>
                        <a:t>46 000 </a:t>
                      </a:r>
                      <a:r>
                        <a:rPr lang="ru-RU" sz="2800" b="1" kern="1200" dirty="0">
                          <a:solidFill>
                            <a:schemeClr val="dk1"/>
                          </a:solidFill>
                          <a:effectLst/>
                        </a:rPr>
                        <a:t>₽</a:t>
                      </a:r>
                      <a:endParaRPr lang="ru-RU" sz="2800" b="1" dirty="0"/>
                    </a:p>
                  </a:txBody>
                  <a:tcPr marL="0" marR="0" marT="0" marB="0" anchor="b">
                    <a:solidFill>
                      <a:schemeClr val="bg1"/>
                    </a:solidFill>
                  </a:tcPr>
                </a:tc>
                <a:tc>
                  <a:txBody>
                    <a:bodyPr/>
                    <a:lstStyle/>
                    <a:p>
                      <a:pPr algn="ctr"/>
                      <a:endParaRPr lang="ru-RU" sz="2800" b="1" dirty="0"/>
                    </a:p>
                  </a:txBody>
                  <a:tcPr marL="0" marR="0" marT="0" marB="0">
                    <a:solidFill>
                      <a:schemeClr val="bg1"/>
                    </a:solidFill>
                  </a:tcPr>
                </a:tc>
                <a:extLst>
                  <a:ext uri="{0D108BD9-81ED-4DB2-BD59-A6C34878D82A}">
                    <a16:rowId xmlns:a16="http://schemas.microsoft.com/office/drawing/2014/main" val="1070486743"/>
                  </a:ext>
                </a:extLst>
              </a:tr>
              <a:tr h="379479">
                <a:tc>
                  <a:txBody>
                    <a:bodyPr/>
                    <a:lstStyle/>
                    <a:p>
                      <a:pPr algn="ctr"/>
                      <a:endParaRPr lang="ru-RU" dirty="0">
                        <a:solidFill>
                          <a:schemeClr val="bg1">
                            <a:lumMod val="65000"/>
                          </a:schemeClr>
                        </a:solidFill>
                      </a:endParaRPr>
                    </a:p>
                  </a:txBody>
                  <a:tcPr anchor="ctr">
                    <a:lnB w="12700" cap="flat" cmpd="sng" algn="ctr">
                      <a:noFill/>
                      <a:prstDash val="solid"/>
                      <a:round/>
                      <a:headEnd type="none" w="med" len="med"/>
                      <a:tailEnd type="none" w="med" len="med"/>
                    </a:lnB>
                    <a:solidFill>
                      <a:schemeClr val="bg1"/>
                    </a:solidFill>
                  </a:tcPr>
                </a:tc>
                <a:tc>
                  <a:txBody>
                    <a:bodyPr/>
                    <a:lstStyle/>
                    <a:p>
                      <a:pPr algn="ctr"/>
                      <a:r>
                        <a:rPr lang="ru-RU" sz="1200" b="0" strike="sngStrike" kern="1200" dirty="0">
                          <a:solidFill>
                            <a:schemeClr val="bg1">
                              <a:lumMod val="65000"/>
                            </a:schemeClr>
                          </a:solidFill>
                          <a:effectLst/>
                        </a:rPr>
                        <a:t>  вместо 89 000 </a:t>
                      </a:r>
                      <a:r>
                        <a:rPr lang="ru-RU" sz="1200" b="0" strike="sngStrike" kern="1200" dirty="0" err="1">
                          <a:solidFill>
                            <a:schemeClr val="bg1">
                              <a:lumMod val="65000"/>
                            </a:schemeClr>
                          </a:solidFill>
                          <a:effectLst/>
                        </a:rPr>
                        <a:t>руб</a:t>
                      </a:r>
                      <a:r>
                        <a:rPr lang="ru-RU" sz="1200" b="0" strike="sngStrike" kern="1200" dirty="0">
                          <a:solidFill>
                            <a:schemeClr val="bg1">
                              <a:lumMod val="65000"/>
                            </a:schemeClr>
                          </a:solidFill>
                          <a:effectLst/>
                        </a:rPr>
                        <a:t>  </a:t>
                      </a:r>
                      <a:endParaRPr lang="ru-RU" dirty="0">
                        <a:solidFill>
                          <a:schemeClr val="bg1">
                            <a:lumMod val="65000"/>
                          </a:schemeClr>
                        </a:solidFill>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RU" dirty="0">
                        <a:solidFill>
                          <a:schemeClr val="bg1">
                            <a:lumMod val="65000"/>
                          </a:schemeClr>
                        </a:solidFill>
                      </a:endParaRPr>
                    </a:p>
                  </a:txBody>
                  <a:tcPr marL="0" marR="0" marT="0" marB="0"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805841187"/>
                  </a:ext>
                </a:extLst>
              </a:tr>
              <a:tr h="228478">
                <a:tc>
                  <a:txBody>
                    <a:bodyPr/>
                    <a:lstStyle/>
                    <a:p>
                      <a:pPr>
                        <a:lnSpc>
                          <a:spcPct val="75000"/>
                        </a:lnSpc>
                      </a:pPr>
                      <a:endParaRPr lang="ru-RU" sz="11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nSpc>
                          <a:spcPct val="75000"/>
                        </a:lnSpc>
                      </a:pPr>
                      <a:endParaRPr lang="ru-RU" sz="1100"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nSpc>
                          <a:spcPct val="75000"/>
                        </a:lnSpc>
                      </a:pPr>
                      <a:endParaRPr lang="ru-RU" sz="1100" dirty="0"/>
                    </a:p>
                  </a:txBody>
                  <a:tcPr marL="0" marR="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762474034"/>
                  </a:ext>
                </a:extLst>
              </a:tr>
              <a:tr h="358924">
                <a:tc>
                  <a:txBody>
                    <a:bodyPr/>
                    <a:lstStyle/>
                    <a:p>
                      <a:pPr>
                        <a:lnSpc>
                          <a:spcPct val="75000"/>
                        </a:lnSpc>
                      </a:pPr>
                      <a:endParaRPr lang="ru-RU" sz="1100" dirty="0"/>
                    </a:p>
                  </a:txBody>
                  <a:tcPr marL="45720" marR="45720">
                    <a:lnT w="12700" cap="flat" cmpd="sng" algn="ctr">
                      <a:noFill/>
                      <a:prstDash val="solid"/>
                      <a:round/>
                      <a:headEnd type="none" w="med" len="med"/>
                      <a:tailEnd type="none" w="med" len="med"/>
                    </a:lnT>
                    <a:solidFill>
                      <a:schemeClr val="bg1"/>
                    </a:solidFill>
                  </a:tcPr>
                </a:tc>
                <a:tc>
                  <a:txBody>
                    <a:bodyPr/>
                    <a:lstStyle/>
                    <a:p>
                      <a:pPr marL="171450" indent="-171450">
                        <a:lnSpc>
                          <a:spcPct val="75000"/>
                        </a:lnSpc>
                        <a:buFontTx/>
                        <a:buChar char="-"/>
                      </a:pPr>
                      <a:r>
                        <a:rPr lang="ru-RU" sz="1100"/>
                        <a:t>9 блоков тем по</a:t>
                      </a:r>
                    </a:p>
                    <a:p>
                      <a:pPr marL="0" indent="0">
                        <a:lnSpc>
                          <a:spcPct val="75000"/>
                        </a:lnSpc>
                        <a:buFontTx/>
                        <a:buNone/>
                      </a:pPr>
                      <a:r>
                        <a:rPr lang="ru-RU" sz="1100"/>
                        <a:t> корпоративному праву;</a:t>
                      </a:r>
                      <a:endParaRPr lang="ru-RU" sz="1100" dirty="0"/>
                    </a:p>
                  </a:txBody>
                  <a:tcPr marL="45720" marR="45720">
                    <a:lnT w="12700" cap="flat" cmpd="sng" algn="ctr">
                      <a:noFill/>
                      <a:prstDash val="solid"/>
                      <a:round/>
                      <a:headEnd type="none" w="med" len="med"/>
                      <a:tailEnd type="none" w="med" len="med"/>
                    </a:lnT>
                    <a:solidFill>
                      <a:schemeClr val="bg1"/>
                    </a:solidFill>
                  </a:tcPr>
                </a:tc>
                <a:tc>
                  <a:txBody>
                    <a:bodyPr/>
                    <a:lstStyle/>
                    <a:p>
                      <a:pPr>
                        <a:lnSpc>
                          <a:spcPct val="75000"/>
                        </a:lnSpc>
                      </a:pPr>
                      <a:endParaRPr lang="ru-RU" sz="1100" dirty="0"/>
                    </a:p>
                  </a:txBody>
                  <a:tcPr marL="45720" marR="45720">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644301287"/>
                  </a:ext>
                </a:extLst>
              </a:tr>
              <a:tr h="358924">
                <a:tc>
                  <a:txBody>
                    <a:bodyPr/>
                    <a:lstStyle/>
                    <a:p>
                      <a:pPr>
                        <a:lnSpc>
                          <a:spcPct val="75000"/>
                        </a:lnSpc>
                      </a:pPr>
                      <a:endParaRPr lang="ru-RU" sz="1100" dirty="0"/>
                    </a:p>
                  </a:txBody>
                  <a:tcPr marL="45720" marR="45720">
                    <a:solidFill>
                      <a:schemeClr val="bg1"/>
                    </a:solidFill>
                  </a:tcPr>
                </a:tc>
                <a:tc>
                  <a:txBody>
                    <a:bodyPr/>
                    <a:lstStyle/>
                    <a:p>
                      <a:pPr>
                        <a:lnSpc>
                          <a:spcPct val="75000"/>
                        </a:lnSpc>
                      </a:pPr>
                      <a:r>
                        <a:rPr lang="ru-RU" sz="1100" dirty="0"/>
                        <a:t>- 26 часов теории от ведущих экспертов по корпоративному праву;</a:t>
                      </a:r>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1275203340"/>
                  </a:ext>
                </a:extLst>
              </a:tr>
              <a:tr h="216365">
                <a:tc>
                  <a:txBody>
                    <a:bodyPr/>
                    <a:lstStyle/>
                    <a:p>
                      <a:pPr>
                        <a:lnSpc>
                          <a:spcPct val="75000"/>
                        </a:lnSpc>
                      </a:pPr>
                      <a:endParaRPr lang="ru-RU" sz="1100" dirty="0"/>
                    </a:p>
                  </a:txBody>
                  <a:tcPr marL="45720" marR="45720">
                    <a:solidFill>
                      <a:schemeClr val="bg1"/>
                    </a:solidFill>
                  </a:tcPr>
                </a:tc>
                <a:tc>
                  <a:txBody>
                    <a:bodyPr/>
                    <a:lstStyle/>
                    <a:p>
                      <a:pPr marL="0" marR="0" lvl="0" indent="0" algn="l" defTabSz="914400" rtl="0" eaLnBrk="1" fontAlgn="auto" latinLnBrk="0" hangingPunct="1">
                        <a:lnSpc>
                          <a:spcPct val="75000"/>
                        </a:lnSpc>
                        <a:spcBef>
                          <a:spcPts val="0"/>
                        </a:spcBef>
                        <a:spcAft>
                          <a:spcPts val="0"/>
                        </a:spcAft>
                        <a:buClrTx/>
                        <a:buSzTx/>
                        <a:buFontTx/>
                        <a:buNone/>
                        <a:tabLst/>
                        <a:defRPr/>
                      </a:pPr>
                      <a:r>
                        <a:rPr lang="ru-RU" sz="1100" dirty="0"/>
                        <a:t>- уроки в аудио и видеоформате;</a:t>
                      </a:r>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2119858748"/>
                  </a:ext>
                </a:extLst>
              </a:tr>
              <a:tr h="489371">
                <a:tc>
                  <a:txBody>
                    <a:bodyPr/>
                    <a:lstStyle/>
                    <a:p>
                      <a:pPr>
                        <a:lnSpc>
                          <a:spcPct val="75000"/>
                        </a:lnSpc>
                      </a:pPr>
                      <a:endParaRPr lang="ru-RU" sz="1100" dirty="0"/>
                    </a:p>
                  </a:txBody>
                  <a:tcPr marL="45720" marR="45720">
                    <a:solidFill>
                      <a:schemeClr val="bg1"/>
                    </a:solidFill>
                  </a:tcPr>
                </a:tc>
                <a:tc>
                  <a:txBody>
                    <a:bodyPr/>
                    <a:lstStyle/>
                    <a:p>
                      <a:pPr>
                        <a:lnSpc>
                          <a:spcPct val="75000"/>
                        </a:lnSpc>
                      </a:pPr>
                      <a:r>
                        <a:rPr lang="ru-RU" sz="1100"/>
                        <a:t>- 5 комплектов шаблонов для оформления документов в рамках важнейших корпоративных процедур;</a:t>
                      </a:r>
                      <a:endParaRPr lang="ru-RU" sz="1100" dirty="0"/>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3942429789"/>
                  </a:ext>
                </a:extLst>
              </a:tr>
              <a:tr h="358924">
                <a:tc>
                  <a:txBody>
                    <a:bodyPr/>
                    <a:lstStyle/>
                    <a:p>
                      <a:pPr>
                        <a:lnSpc>
                          <a:spcPct val="75000"/>
                        </a:lnSpc>
                      </a:pPr>
                      <a:endParaRPr lang="ru-RU" sz="1100" dirty="0"/>
                    </a:p>
                  </a:txBody>
                  <a:tcPr marL="45720" marR="45720">
                    <a:solidFill>
                      <a:schemeClr val="bg1"/>
                    </a:solidFill>
                  </a:tcPr>
                </a:tc>
                <a:tc>
                  <a:txBody>
                    <a:bodyPr/>
                    <a:lstStyle/>
                    <a:p>
                      <a:pPr>
                        <a:lnSpc>
                          <a:spcPct val="75000"/>
                        </a:lnSpc>
                      </a:pPr>
                      <a:r>
                        <a:rPr lang="ru-RU" sz="1100"/>
                        <a:t>- бессрочный доступ к личному кабинету с записями видео-лекций;</a:t>
                      </a:r>
                      <a:endParaRPr lang="ru-RU" sz="1100" dirty="0"/>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267512931"/>
                  </a:ext>
                </a:extLst>
              </a:tr>
              <a:tr h="228478">
                <a:tc>
                  <a:txBody>
                    <a:bodyPr/>
                    <a:lstStyle/>
                    <a:p>
                      <a:pPr>
                        <a:lnSpc>
                          <a:spcPct val="75000"/>
                        </a:lnSpc>
                      </a:pPr>
                      <a:endParaRPr lang="ru-RU" sz="1100" dirty="0"/>
                    </a:p>
                  </a:txBody>
                  <a:tcPr marL="45720" marR="45720">
                    <a:solidFill>
                      <a:schemeClr val="bg1"/>
                    </a:solidFill>
                  </a:tcPr>
                </a:tc>
                <a:tc>
                  <a:txBody>
                    <a:bodyPr/>
                    <a:lstStyle/>
                    <a:p>
                      <a:pPr>
                        <a:lnSpc>
                          <a:spcPct val="75000"/>
                        </a:lnSpc>
                      </a:pPr>
                      <a:r>
                        <a:rPr lang="ru-RU" sz="1100"/>
                        <a:t>- бесплатное членство в НАКЮР на 3 года;</a:t>
                      </a:r>
                      <a:endParaRPr lang="ru-RU" sz="1100" dirty="0"/>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1791474594"/>
                  </a:ext>
                </a:extLst>
              </a:tr>
              <a:tr h="489371">
                <a:tc>
                  <a:txBody>
                    <a:bodyPr/>
                    <a:lstStyle/>
                    <a:p>
                      <a:pPr>
                        <a:lnSpc>
                          <a:spcPct val="75000"/>
                        </a:lnSpc>
                      </a:pPr>
                      <a:endParaRPr lang="ru-RU" sz="1100" dirty="0"/>
                    </a:p>
                  </a:txBody>
                  <a:tcPr marL="45720" marR="45720">
                    <a:solidFill>
                      <a:schemeClr val="bg1"/>
                    </a:solidFill>
                  </a:tcPr>
                </a:tc>
                <a:tc>
                  <a:txBody>
                    <a:bodyPr/>
                    <a:lstStyle/>
                    <a:p>
                      <a:pPr>
                        <a:lnSpc>
                          <a:spcPct val="75000"/>
                        </a:lnSpc>
                      </a:pPr>
                      <a:r>
                        <a:rPr lang="ru-RU" sz="1100" dirty="0"/>
                        <a:t>- личное наставничество эксперта по корпоративному праву при выполнении тестовых заданий;</a:t>
                      </a:r>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3676985745"/>
                  </a:ext>
                </a:extLst>
              </a:tr>
              <a:tr h="489371">
                <a:tc>
                  <a:txBody>
                    <a:bodyPr/>
                    <a:lstStyle/>
                    <a:p>
                      <a:pPr>
                        <a:lnSpc>
                          <a:spcPct val="75000"/>
                        </a:lnSpc>
                      </a:pPr>
                      <a:endParaRPr lang="ru-RU" sz="1100" dirty="0"/>
                    </a:p>
                  </a:txBody>
                  <a:tcPr marL="45720" marR="45720">
                    <a:solidFill>
                      <a:schemeClr val="bg1"/>
                    </a:solidFill>
                  </a:tcPr>
                </a:tc>
                <a:tc>
                  <a:txBody>
                    <a:bodyPr/>
                    <a:lstStyle/>
                    <a:p>
                      <a:pPr>
                        <a:lnSpc>
                          <a:spcPct val="75000"/>
                        </a:lnSpc>
                      </a:pPr>
                      <a:r>
                        <a:rPr lang="ru-RU" sz="1100" dirty="0"/>
                        <a:t>- консультация эксперта по корпоративному праву по кейсам предприятия на 60 минут в </a:t>
                      </a:r>
                      <a:r>
                        <a:rPr lang="ru-RU" sz="1100" dirty="0" err="1"/>
                        <a:t>Skype</a:t>
                      </a:r>
                      <a:r>
                        <a:rPr lang="ru-RU" sz="1100" dirty="0"/>
                        <a:t>;</a:t>
                      </a:r>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3659483131"/>
                  </a:ext>
                </a:extLst>
              </a:tr>
              <a:tr h="489371">
                <a:tc>
                  <a:txBody>
                    <a:bodyPr/>
                    <a:lstStyle/>
                    <a:p>
                      <a:pPr>
                        <a:lnSpc>
                          <a:spcPct val="75000"/>
                        </a:lnSpc>
                      </a:pPr>
                      <a:endParaRPr lang="ru-RU" sz="1100" dirty="0"/>
                    </a:p>
                  </a:txBody>
                  <a:tcPr marL="45720" marR="45720">
                    <a:solidFill>
                      <a:schemeClr val="bg1"/>
                    </a:solidFill>
                  </a:tcPr>
                </a:tc>
                <a:tc>
                  <a:txBody>
                    <a:bodyPr/>
                    <a:lstStyle/>
                    <a:p>
                      <a:pPr>
                        <a:lnSpc>
                          <a:spcPct val="75000"/>
                        </a:lnSpc>
                      </a:pPr>
                      <a:r>
                        <a:rPr lang="ru-RU" sz="1100" dirty="0"/>
                        <a:t>- бесплатный доступ к закрытому сообществу корпоративных юристов в </a:t>
                      </a:r>
                      <a:r>
                        <a:rPr lang="ru-RU" sz="1100" dirty="0" err="1"/>
                        <a:t>Тelegram</a:t>
                      </a:r>
                      <a:r>
                        <a:rPr lang="ru-RU" sz="1100" dirty="0"/>
                        <a:t>-канале;</a:t>
                      </a:r>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996547400"/>
                  </a:ext>
                </a:extLst>
              </a:tr>
              <a:tr h="228478">
                <a:tc>
                  <a:txBody>
                    <a:bodyPr/>
                    <a:lstStyle/>
                    <a:p>
                      <a:pPr>
                        <a:lnSpc>
                          <a:spcPct val="75000"/>
                        </a:lnSpc>
                      </a:pPr>
                      <a:endParaRPr lang="ru-RU" sz="1100" dirty="0"/>
                    </a:p>
                  </a:txBody>
                  <a:tcPr marL="45720" marR="45720">
                    <a:solidFill>
                      <a:schemeClr val="bg1"/>
                    </a:solidFill>
                  </a:tcPr>
                </a:tc>
                <a:tc>
                  <a:txBody>
                    <a:bodyPr/>
                    <a:lstStyle/>
                    <a:p>
                      <a:pPr>
                        <a:lnSpc>
                          <a:spcPct val="75000"/>
                        </a:lnSpc>
                      </a:pPr>
                      <a:r>
                        <a:rPr lang="ru-RU" sz="1100" dirty="0"/>
                        <a:t>- диплом государственного образца.</a:t>
                      </a:r>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1281469997"/>
                  </a:ext>
                </a:extLst>
              </a:tr>
              <a:tr h="216365">
                <a:tc>
                  <a:txBody>
                    <a:bodyPr/>
                    <a:lstStyle/>
                    <a:p>
                      <a:pPr>
                        <a:lnSpc>
                          <a:spcPct val="75000"/>
                        </a:lnSpc>
                      </a:pPr>
                      <a:endParaRPr lang="ru-RU" sz="1100" dirty="0"/>
                    </a:p>
                  </a:txBody>
                  <a:tcPr>
                    <a:solidFill>
                      <a:schemeClr val="bg1"/>
                    </a:solidFill>
                  </a:tcPr>
                </a:tc>
                <a:tc>
                  <a:txBody>
                    <a:bodyPr/>
                    <a:lstStyle/>
                    <a:p>
                      <a:pPr>
                        <a:lnSpc>
                          <a:spcPct val="75000"/>
                        </a:lnSpc>
                      </a:pPr>
                      <a:endParaRPr lang="ru-RU" sz="1000" dirty="0"/>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3749457857"/>
                  </a:ext>
                </a:extLst>
              </a:tr>
              <a:tr h="386470">
                <a:tc>
                  <a:txBody>
                    <a:bodyPr/>
                    <a:lstStyle/>
                    <a:p>
                      <a:pPr>
                        <a:lnSpc>
                          <a:spcPct val="75000"/>
                        </a:lnSpc>
                      </a:pPr>
                      <a:endParaRPr lang="ru-RU" sz="1100" dirty="0"/>
                    </a:p>
                  </a:txBody>
                  <a:tcPr>
                    <a:solidFill>
                      <a:schemeClr val="bg1"/>
                    </a:solidFill>
                  </a:tcPr>
                </a:tc>
                <a:tc>
                  <a:txBody>
                    <a:bodyPr/>
                    <a:lstStyle/>
                    <a:p>
                      <a:pPr>
                        <a:lnSpc>
                          <a:spcPct val="75000"/>
                        </a:lnSpc>
                      </a:pPr>
                      <a:endParaRPr lang="ru-RU" sz="1100" dirty="0"/>
                    </a:p>
                  </a:txBody>
                  <a:tcPr marL="45720" marR="45720">
                    <a:solidFill>
                      <a:schemeClr val="bg1"/>
                    </a:solidFill>
                  </a:tcPr>
                </a:tc>
                <a:tc>
                  <a:txBody>
                    <a:bodyPr/>
                    <a:lstStyle/>
                    <a:p>
                      <a:pPr>
                        <a:lnSpc>
                          <a:spcPct val="75000"/>
                        </a:lnSpc>
                      </a:pPr>
                      <a:endParaRPr lang="ru-RU" sz="1100" dirty="0"/>
                    </a:p>
                  </a:txBody>
                  <a:tcPr marL="45720" marR="45720">
                    <a:solidFill>
                      <a:schemeClr val="bg1"/>
                    </a:solidFill>
                  </a:tcPr>
                </a:tc>
                <a:extLst>
                  <a:ext uri="{0D108BD9-81ED-4DB2-BD59-A6C34878D82A}">
                    <a16:rowId xmlns:a16="http://schemas.microsoft.com/office/drawing/2014/main" val="1144334207"/>
                  </a:ext>
                </a:extLst>
              </a:tr>
            </a:tbl>
          </a:graphicData>
        </a:graphic>
      </p:graphicFrame>
      <p:graphicFrame>
        <p:nvGraphicFramePr>
          <p:cNvPr id="19" name="Таблица 14">
            <a:extLst>
              <a:ext uri="{FF2B5EF4-FFF2-40B4-BE49-F238E27FC236}">
                <a16:creationId xmlns:a16="http://schemas.microsoft.com/office/drawing/2014/main" id="{30AA1525-D23C-41ED-9019-CC9C45F89CC5}"/>
              </a:ext>
            </a:extLst>
          </p:cNvPr>
          <p:cNvGraphicFramePr>
            <a:graphicFrameLocks/>
          </p:cNvGraphicFramePr>
          <p:nvPr/>
        </p:nvGraphicFramePr>
        <p:xfrm>
          <a:off x="8111248" y="547132"/>
          <a:ext cx="3766118" cy="6077056"/>
        </p:xfrm>
        <a:graphic>
          <a:graphicData uri="http://schemas.openxmlformats.org/drawingml/2006/table">
            <a:tbl>
              <a:tblPr firstRow="1" bandRow="1">
                <a:effectLst>
                  <a:outerShdw blurRad="63500" sx="102000" sy="102000" algn="ctr" rotWithShape="0">
                    <a:prstClr val="black">
                      <a:alpha val="40000"/>
                    </a:prstClr>
                  </a:outerShdw>
                </a:effectLst>
                <a:tableStyleId>{2D5ABB26-0587-4C30-8999-92F81FD0307C}</a:tableStyleId>
              </a:tblPr>
              <a:tblGrid>
                <a:gridCol w="218837">
                  <a:extLst>
                    <a:ext uri="{9D8B030D-6E8A-4147-A177-3AD203B41FA5}">
                      <a16:colId xmlns:a16="http://schemas.microsoft.com/office/drawing/2014/main" val="3917562409"/>
                    </a:ext>
                  </a:extLst>
                </a:gridCol>
                <a:gridCol w="3311221">
                  <a:extLst>
                    <a:ext uri="{9D8B030D-6E8A-4147-A177-3AD203B41FA5}">
                      <a16:colId xmlns:a16="http://schemas.microsoft.com/office/drawing/2014/main" val="1054923758"/>
                    </a:ext>
                  </a:extLst>
                </a:gridCol>
                <a:gridCol w="236060">
                  <a:extLst>
                    <a:ext uri="{9D8B030D-6E8A-4147-A177-3AD203B41FA5}">
                      <a16:colId xmlns:a16="http://schemas.microsoft.com/office/drawing/2014/main" val="2645752042"/>
                    </a:ext>
                  </a:extLst>
                </a:gridCol>
              </a:tblGrid>
              <a:tr h="683422">
                <a:tc>
                  <a:txBody>
                    <a:bodyPr/>
                    <a:lstStyle/>
                    <a:p>
                      <a:pPr algn="ctr"/>
                      <a:endParaRPr lang="ru-RU" sz="2400" dirty="0">
                        <a:solidFill>
                          <a:srgbClr val="00AEFF"/>
                        </a:solidFill>
                      </a:endParaRPr>
                    </a:p>
                  </a:txBody>
                  <a:tcPr anchor="ctr">
                    <a:solidFill>
                      <a:schemeClr val="bg1"/>
                    </a:solidFill>
                  </a:tcPr>
                </a:tc>
                <a:tc>
                  <a:txBody>
                    <a:bodyPr/>
                    <a:lstStyle/>
                    <a:p>
                      <a:pPr algn="ctr"/>
                      <a:r>
                        <a:rPr lang="ru-RU" sz="2200" b="1" dirty="0">
                          <a:solidFill>
                            <a:srgbClr val="00AEFF"/>
                          </a:solidFill>
                        </a:rPr>
                        <a:t>Корпоративный</a:t>
                      </a:r>
                    </a:p>
                  </a:txBody>
                  <a:tcPr marL="0" marR="0" marT="0" marB="0" anchor="ctr">
                    <a:solidFill>
                      <a:schemeClr val="bg1"/>
                    </a:solidFill>
                  </a:tcPr>
                </a:tc>
                <a:tc>
                  <a:txBody>
                    <a:bodyPr/>
                    <a:lstStyle/>
                    <a:p>
                      <a:pPr algn="ctr"/>
                      <a:endParaRPr lang="ru-RU" sz="2400" dirty="0">
                        <a:solidFill>
                          <a:srgbClr val="00AEFF"/>
                        </a:solidFill>
                      </a:endParaRPr>
                    </a:p>
                  </a:txBody>
                  <a:tcPr marL="0" marR="0" marT="0" marB="0" anchor="ctr">
                    <a:solidFill>
                      <a:schemeClr val="bg1"/>
                    </a:solidFill>
                  </a:tcPr>
                </a:tc>
                <a:extLst>
                  <a:ext uri="{0D108BD9-81ED-4DB2-BD59-A6C34878D82A}">
                    <a16:rowId xmlns:a16="http://schemas.microsoft.com/office/drawing/2014/main" val="2244069209"/>
                  </a:ext>
                </a:extLst>
              </a:tr>
              <a:tr h="366916">
                <a:tc>
                  <a:txBody>
                    <a:bodyPr/>
                    <a:lstStyle/>
                    <a:p>
                      <a:pPr algn="ctr"/>
                      <a:endParaRPr lang="ru-RU" sz="2800" b="1" dirty="0"/>
                    </a:p>
                  </a:txBody>
                  <a:tcPr marL="0" marR="0" marT="0" marB="0" anchor="ctr">
                    <a:solidFill>
                      <a:schemeClr val="bg1"/>
                    </a:solidFill>
                  </a:tcPr>
                </a:tc>
                <a:tc>
                  <a:txBody>
                    <a:bodyPr/>
                    <a:lstStyle/>
                    <a:p>
                      <a:pPr algn="ctr"/>
                      <a:r>
                        <a:rPr lang="en-US" sz="2800" b="1" dirty="0"/>
                        <a:t>78</a:t>
                      </a:r>
                      <a:r>
                        <a:rPr lang="ru-RU" sz="2800" b="1" dirty="0"/>
                        <a:t> 000 </a:t>
                      </a:r>
                      <a:r>
                        <a:rPr lang="ru-RU" sz="2800" b="1" kern="1200" dirty="0">
                          <a:solidFill>
                            <a:schemeClr val="dk1"/>
                          </a:solidFill>
                          <a:effectLst/>
                        </a:rPr>
                        <a:t>₽</a:t>
                      </a:r>
                      <a:endParaRPr lang="ru-RU" sz="2800" b="1" dirty="0"/>
                    </a:p>
                  </a:txBody>
                  <a:tcPr marL="0" marR="0" marT="0" marB="0" anchor="b">
                    <a:solidFill>
                      <a:schemeClr val="bg1"/>
                    </a:solidFill>
                  </a:tcPr>
                </a:tc>
                <a:tc>
                  <a:txBody>
                    <a:bodyPr/>
                    <a:lstStyle/>
                    <a:p>
                      <a:pPr algn="ctr"/>
                      <a:endParaRPr lang="ru-RU" sz="2800" b="1" dirty="0"/>
                    </a:p>
                  </a:txBody>
                  <a:tcPr marL="0" marR="0" marT="0" marB="0">
                    <a:solidFill>
                      <a:schemeClr val="bg1"/>
                    </a:solidFill>
                  </a:tcPr>
                </a:tc>
                <a:extLst>
                  <a:ext uri="{0D108BD9-81ED-4DB2-BD59-A6C34878D82A}">
                    <a16:rowId xmlns:a16="http://schemas.microsoft.com/office/drawing/2014/main" val="1070486743"/>
                  </a:ext>
                </a:extLst>
              </a:tr>
              <a:tr h="238262">
                <a:tc>
                  <a:txBody>
                    <a:bodyPr/>
                    <a:lstStyle/>
                    <a:p>
                      <a:pPr algn="ctr"/>
                      <a:endParaRPr lang="ru-RU" dirty="0">
                        <a:solidFill>
                          <a:schemeClr val="bg1">
                            <a:lumMod val="65000"/>
                          </a:schemeClr>
                        </a:solidFill>
                      </a:endParaRPr>
                    </a:p>
                  </a:txBody>
                  <a:tcPr anchor="ctr">
                    <a:lnB w="12700" cap="flat" cmpd="sng" algn="ctr">
                      <a:noFill/>
                      <a:prstDash val="solid"/>
                      <a:round/>
                      <a:headEnd type="none" w="med" len="med"/>
                      <a:tailEnd type="none" w="med" len="med"/>
                    </a:lnB>
                    <a:solidFill>
                      <a:schemeClr val="bg1"/>
                    </a:solidFill>
                  </a:tcPr>
                </a:tc>
                <a:tc>
                  <a:txBody>
                    <a:bodyPr/>
                    <a:lstStyle/>
                    <a:p>
                      <a:pPr algn="ctr"/>
                      <a:r>
                        <a:rPr lang="ru-RU" sz="1200" b="0" strike="sngStrike" kern="1200" dirty="0">
                          <a:solidFill>
                            <a:schemeClr val="bg1">
                              <a:lumMod val="65000"/>
                            </a:schemeClr>
                          </a:solidFill>
                          <a:effectLst/>
                        </a:rPr>
                        <a:t>  вместо </a:t>
                      </a:r>
                      <a:r>
                        <a:rPr lang="en-US" sz="1200" b="0" strike="sngStrike" kern="1200" dirty="0">
                          <a:solidFill>
                            <a:schemeClr val="bg1">
                              <a:lumMod val="65000"/>
                            </a:schemeClr>
                          </a:solidFill>
                          <a:effectLst/>
                        </a:rPr>
                        <a:t>215</a:t>
                      </a:r>
                      <a:r>
                        <a:rPr lang="ru-RU" sz="1200" b="0" strike="sngStrike" kern="1200" dirty="0">
                          <a:solidFill>
                            <a:schemeClr val="bg1">
                              <a:lumMod val="65000"/>
                            </a:schemeClr>
                          </a:solidFill>
                          <a:effectLst/>
                        </a:rPr>
                        <a:t> 000 </a:t>
                      </a:r>
                      <a:r>
                        <a:rPr lang="ru-RU" sz="1200" b="0" strike="sngStrike" kern="1200" dirty="0" err="1">
                          <a:solidFill>
                            <a:schemeClr val="bg1">
                              <a:lumMod val="65000"/>
                            </a:schemeClr>
                          </a:solidFill>
                          <a:effectLst/>
                        </a:rPr>
                        <a:t>руб</a:t>
                      </a:r>
                      <a:r>
                        <a:rPr lang="ru-RU" sz="1200" b="0" strike="sngStrike" kern="1200" dirty="0">
                          <a:solidFill>
                            <a:schemeClr val="bg1">
                              <a:lumMod val="65000"/>
                            </a:schemeClr>
                          </a:solidFill>
                          <a:effectLst/>
                        </a:rPr>
                        <a:t>  </a:t>
                      </a:r>
                      <a:endParaRPr lang="ru-RU" dirty="0">
                        <a:solidFill>
                          <a:schemeClr val="bg1">
                            <a:lumMod val="65000"/>
                          </a:schemeClr>
                        </a:solidFill>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RU" dirty="0">
                        <a:solidFill>
                          <a:schemeClr val="bg1">
                            <a:lumMod val="65000"/>
                          </a:schemeClr>
                        </a:solidFill>
                      </a:endParaRPr>
                    </a:p>
                  </a:txBody>
                  <a:tcPr marL="0" marR="0" marT="0" marB="0"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805841187"/>
                  </a:ext>
                </a:extLst>
              </a:tr>
              <a:tr h="143454">
                <a:tc>
                  <a:txBody>
                    <a:bodyPr/>
                    <a:lstStyle/>
                    <a:p>
                      <a:pPr>
                        <a:lnSpc>
                          <a:spcPct val="75000"/>
                        </a:lnSpc>
                      </a:pPr>
                      <a:endParaRPr lang="ru-RU" sz="11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nSpc>
                          <a:spcPct val="75000"/>
                        </a:lnSpc>
                      </a:pPr>
                      <a:endParaRPr lang="ru-RU" sz="1100"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nSpc>
                          <a:spcPct val="75000"/>
                        </a:lnSpc>
                      </a:pPr>
                      <a:endParaRPr lang="ru-RU" sz="1100" dirty="0"/>
                    </a:p>
                  </a:txBody>
                  <a:tcPr marL="0" marR="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762474034"/>
                  </a:ext>
                </a:extLst>
              </a:tr>
              <a:tr h="225357">
                <a:tc>
                  <a:txBody>
                    <a:bodyPr/>
                    <a:lstStyle/>
                    <a:p>
                      <a:pPr>
                        <a:lnSpc>
                          <a:spcPct val="75000"/>
                        </a:lnSpc>
                      </a:pPr>
                      <a:endParaRPr lang="ru-RU" sz="1100" dirty="0"/>
                    </a:p>
                  </a:txBody>
                  <a:tcPr>
                    <a:lnT w="12700" cap="flat" cmpd="sng" algn="ctr">
                      <a:noFill/>
                      <a:prstDash val="solid"/>
                      <a:round/>
                      <a:headEnd type="none" w="med" len="med"/>
                      <a:tailEnd type="none" w="med" len="med"/>
                    </a:lnT>
                    <a:solidFill>
                      <a:schemeClr val="bg1"/>
                    </a:solidFill>
                  </a:tcPr>
                </a:tc>
                <a:tc>
                  <a:txBody>
                    <a:bodyPr/>
                    <a:lstStyle/>
                    <a:p>
                      <a:pPr marL="171450" indent="-171450">
                        <a:lnSpc>
                          <a:spcPct val="75000"/>
                        </a:lnSpc>
                        <a:buFontTx/>
                        <a:buChar char="-"/>
                      </a:pPr>
                      <a:r>
                        <a:rPr lang="ru-RU" sz="1100"/>
                        <a:t>9 блоков тем по</a:t>
                      </a:r>
                    </a:p>
                    <a:p>
                      <a:pPr marL="0" indent="0">
                        <a:lnSpc>
                          <a:spcPct val="75000"/>
                        </a:lnSpc>
                        <a:buFontTx/>
                        <a:buNone/>
                      </a:pPr>
                      <a:r>
                        <a:rPr lang="ru-RU" sz="1100"/>
                        <a:t> корпоративному праву;</a:t>
                      </a:r>
                      <a:endParaRPr lang="ru-RU" sz="1100" dirty="0"/>
                    </a:p>
                  </a:txBody>
                  <a:tcPr marL="45720" marR="45720">
                    <a:lnT w="12700" cap="flat" cmpd="sng" algn="ctr">
                      <a:noFill/>
                      <a:prstDash val="solid"/>
                      <a:round/>
                      <a:headEnd type="none" w="med" len="med"/>
                      <a:tailEnd type="none" w="med" len="med"/>
                    </a:lnT>
                    <a:solidFill>
                      <a:schemeClr val="bg1"/>
                    </a:solidFill>
                  </a:tcPr>
                </a:tc>
                <a:tc>
                  <a:txBody>
                    <a:bodyPr/>
                    <a:lstStyle/>
                    <a:p>
                      <a:pPr>
                        <a:lnSpc>
                          <a:spcPct val="75000"/>
                        </a:lnSpc>
                      </a:pPr>
                      <a:endParaRPr lang="ru-RU" sz="1100" dirty="0"/>
                    </a:p>
                  </a:txBody>
                  <a:tcPr marL="0" marR="0" marT="0" marB="0">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644301287"/>
                  </a:ext>
                </a:extLst>
              </a:tr>
              <a:tr h="225357">
                <a:tc>
                  <a:txBody>
                    <a:bodyPr/>
                    <a:lstStyle/>
                    <a:p>
                      <a:pPr>
                        <a:lnSpc>
                          <a:spcPct val="75000"/>
                        </a:lnSpc>
                      </a:pPr>
                      <a:endParaRPr lang="ru-RU" sz="1100" dirty="0"/>
                    </a:p>
                  </a:txBody>
                  <a:tcPr>
                    <a:solidFill>
                      <a:schemeClr val="bg1"/>
                    </a:solidFill>
                  </a:tcPr>
                </a:tc>
                <a:tc>
                  <a:txBody>
                    <a:bodyPr/>
                    <a:lstStyle/>
                    <a:p>
                      <a:pPr>
                        <a:lnSpc>
                          <a:spcPct val="75000"/>
                        </a:lnSpc>
                      </a:pPr>
                      <a:r>
                        <a:rPr lang="ru-RU" sz="1100" dirty="0"/>
                        <a:t>- 26 часов теории от ведущих экспертов по корпоративному праву;</a:t>
                      </a:r>
                    </a:p>
                  </a:txBody>
                  <a:tcPr marL="45720" marR="45720">
                    <a:solidFill>
                      <a:schemeClr val="bg1"/>
                    </a:solidFill>
                  </a:tcPr>
                </a:tc>
                <a:tc>
                  <a:txBody>
                    <a:bodyPr/>
                    <a:lstStyle/>
                    <a:p>
                      <a:pPr>
                        <a:lnSpc>
                          <a:spcPct val="75000"/>
                        </a:lnSpc>
                      </a:pPr>
                      <a:endParaRPr lang="ru-RU" sz="1100" dirty="0"/>
                    </a:p>
                  </a:txBody>
                  <a:tcPr marL="0" marR="0" marT="0" marB="0">
                    <a:solidFill>
                      <a:schemeClr val="bg1"/>
                    </a:solidFill>
                  </a:tcPr>
                </a:tc>
                <a:extLst>
                  <a:ext uri="{0D108BD9-81ED-4DB2-BD59-A6C34878D82A}">
                    <a16:rowId xmlns:a16="http://schemas.microsoft.com/office/drawing/2014/main" val="1275203340"/>
                  </a:ext>
                </a:extLst>
              </a:tr>
              <a:tr h="0">
                <a:tc>
                  <a:txBody>
                    <a:bodyPr/>
                    <a:lstStyle/>
                    <a:p>
                      <a:pPr>
                        <a:lnSpc>
                          <a:spcPct val="75000"/>
                        </a:lnSpc>
                      </a:pPr>
                      <a:endParaRPr lang="ru-RU" sz="1100" dirty="0"/>
                    </a:p>
                  </a:txBody>
                  <a:tcPr>
                    <a:solidFill>
                      <a:schemeClr val="bg1"/>
                    </a:solidFill>
                  </a:tcPr>
                </a:tc>
                <a:tc>
                  <a:txBody>
                    <a:bodyPr/>
                    <a:lstStyle/>
                    <a:p>
                      <a:pPr marL="0" marR="0" lvl="0" indent="0" algn="l" defTabSz="914400" rtl="0" eaLnBrk="1" fontAlgn="auto" latinLnBrk="0" hangingPunct="1">
                        <a:lnSpc>
                          <a:spcPct val="75000"/>
                        </a:lnSpc>
                        <a:spcBef>
                          <a:spcPts val="0"/>
                        </a:spcBef>
                        <a:spcAft>
                          <a:spcPts val="0"/>
                        </a:spcAft>
                        <a:buClrTx/>
                        <a:buSzTx/>
                        <a:buFontTx/>
                        <a:buNone/>
                        <a:tabLst/>
                        <a:defRPr/>
                      </a:pPr>
                      <a:r>
                        <a:rPr lang="ru-RU" sz="1100" dirty="0"/>
                        <a:t>- уроки в аудио и видеоформате;</a:t>
                      </a:r>
                    </a:p>
                  </a:txBody>
                  <a:tcPr marL="45720" marR="45720">
                    <a:solidFill>
                      <a:schemeClr val="bg1"/>
                    </a:solidFill>
                  </a:tcPr>
                </a:tc>
                <a:tc>
                  <a:txBody>
                    <a:bodyPr/>
                    <a:lstStyle/>
                    <a:p>
                      <a:pPr>
                        <a:lnSpc>
                          <a:spcPct val="75000"/>
                        </a:lnSpc>
                      </a:pPr>
                      <a:endParaRPr lang="ru-RU" sz="1100" dirty="0"/>
                    </a:p>
                  </a:txBody>
                  <a:tcPr marL="0" marR="0" marT="0" marB="0">
                    <a:solidFill>
                      <a:schemeClr val="bg1"/>
                    </a:solidFill>
                  </a:tcPr>
                </a:tc>
                <a:extLst>
                  <a:ext uri="{0D108BD9-81ED-4DB2-BD59-A6C34878D82A}">
                    <a16:rowId xmlns:a16="http://schemas.microsoft.com/office/drawing/2014/main" val="3759594714"/>
                  </a:ext>
                </a:extLst>
              </a:tr>
              <a:tr h="307259">
                <a:tc>
                  <a:txBody>
                    <a:bodyPr/>
                    <a:lstStyle/>
                    <a:p>
                      <a:pPr>
                        <a:lnSpc>
                          <a:spcPct val="75000"/>
                        </a:lnSpc>
                      </a:pPr>
                      <a:endParaRPr lang="ru-RU" sz="1100" dirty="0"/>
                    </a:p>
                  </a:txBody>
                  <a:tcPr>
                    <a:solidFill>
                      <a:schemeClr val="bg1"/>
                    </a:solidFill>
                  </a:tcPr>
                </a:tc>
                <a:tc>
                  <a:txBody>
                    <a:bodyPr/>
                    <a:lstStyle/>
                    <a:p>
                      <a:pPr>
                        <a:lnSpc>
                          <a:spcPct val="75000"/>
                        </a:lnSpc>
                      </a:pPr>
                      <a:r>
                        <a:rPr lang="ru-RU" sz="1100" dirty="0"/>
                        <a:t>- 5 комплектов шаблонов для оформления документов в рамках важнейших корпоративных процедур;</a:t>
                      </a:r>
                    </a:p>
                  </a:txBody>
                  <a:tcPr marL="45720" marR="45720">
                    <a:solidFill>
                      <a:schemeClr val="bg1"/>
                    </a:solidFill>
                  </a:tcPr>
                </a:tc>
                <a:tc>
                  <a:txBody>
                    <a:bodyPr/>
                    <a:lstStyle/>
                    <a:p>
                      <a:pPr>
                        <a:lnSpc>
                          <a:spcPct val="75000"/>
                        </a:lnSpc>
                      </a:pPr>
                      <a:endParaRPr lang="ru-RU" sz="1100" dirty="0"/>
                    </a:p>
                  </a:txBody>
                  <a:tcPr marL="0" marR="0" marT="0" marB="0">
                    <a:solidFill>
                      <a:schemeClr val="bg1"/>
                    </a:solidFill>
                  </a:tcPr>
                </a:tc>
                <a:extLst>
                  <a:ext uri="{0D108BD9-81ED-4DB2-BD59-A6C34878D82A}">
                    <a16:rowId xmlns:a16="http://schemas.microsoft.com/office/drawing/2014/main" val="3942429789"/>
                  </a:ext>
                </a:extLst>
              </a:tr>
              <a:tr h="225357">
                <a:tc>
                  <a:txBody>
                    <a:bodyPr/>
                    <a:lstStyle/>
                    <a:p>
                      <a:pPr>
                        <a:lnSpc>
                          <a:spcPct val="75000"/>
                        </a:lnSpc>
                      </a:pPr>
                      <a:endParaRPr lang="ru-RU" sz="1100" dirty="0"/>
                    </a:p>
                  </a:txBody>
                  <a:tcPr>
                    <a:solidFill>
                      <a:schemeClr val="bg1"/>
                    </a:solidFill>
                  </a:tcPr>
                </a:tc>
                <a:tc>
                  <a:txBody>
                    <a:bodyPr/>
                    <a:lstStyle/>
                    <a:p>
                      <a:pPr>
                        <a:lnSpc>
                          <a:spcPct val="75000"/>
                        </a:lnSpc>
                      </a:pPr>
                      <a:r>
                        <a:rPr lang="ru-RU" sz="1100"/>
                        <a:t>- бессрочный доступ к личному кабинету с записями видео-лекций;</a:t>
                      </a:r>
                      <a:endParaRPr lang="ru-RU" sz="1100" dirty="0"/>
                    </a:p>
                  </a:txBody>
                  <a:tcPr marL="45720" marR="45720">
                    <a:solidFill>
                      <a:schemeClr val="bg1"/>
                    </a:solidFill>
                  </a:tcPr>
                </a:tc>
                <a:tc>
                  <a:txBody>
                    <a:bodyPr/>
                    <a:lstStyle/>
                    <a:p>
                      <a:pPr>
                        <a:lnSpc>
                          <a:spcPct val="75000"/>
                        </a:lnSpc>
                      </a:pPr>
                      <a:endParaRPr lang="ru-RU" sz="1100" dirty="0"/>
                    </a:p>
                  </a:txBody>
                  <a:tcPr marL="0" marR="0" marT="0" marB="0">
                    <a:solidFill>
                      <a:schemeClr val="bg1"/>
                    </a:solidFill>
                  </a:tcPr>
                </a:tc>
                <a:extLst>
                  <a:ext uri="{0D108BD9-81ED-4DB2-BD59-A6C34878D82A}">
                    <a16:rowId xmlns:a16="http://schemas.microsoft.com/office/drawing/2014/main" val="267512931"/>
                  </a:ext>
                </a:extLst>
              </a:tr>
              <a:tr h="143454">
                <a:tc>
                  <a:txBody>
                    <a:bodyPr/>
                    <a:lstStyle/>
                    <a:p>
                      <a:pPr>
                        <a:lnSpc>
                          <a:spcPct val="75000"/>
                        </a:lnSpc>
                      </a:pPr>
                      <a:endParaRPr lang="ru-RU" sz="1100" dirty="0"/>
                    </a:p>
                  </a:txBody>
                  <a:tcPr>
                    <a:solidFill>
                      <a:schemeClr val="bg1"/>
                    </a:solidFill>
                  </a:tcPr>
                </a:tc>
                <a:tc>
                  <a:txBody>
                    <a:bodyPr/>
                    <a:lstStyle/>
                    <a:p>
                      <a:pPr>
                        <a:lnSpc>
                          <a:spcPct val="75000"/>
                        </a:lnSpc>
                      </a:pPr>
                      <a:r>
                        <a:rPr lang="ru-RU" sz="1100"/>
                        <a:t>- бесплатное членство в НАКЮР на 3 года;</a:t>
                      </a:r>
                      <a:endParaRPr lang="ru-RU" sz="1100" dirty="0"/>
                    </a:p>
                  </a:txBody>
                  <a:tcPr marL="45720" marR="45720">
                    <a:solidFill>
                      <a:schemeClr val="bg1"/>
                    </a:solidFill>
                  </a:tcPr>
                </a:tc>
                <a:tc>
                  <a:txBody>
                    <a:bodyPr/>
                    <a:lstStyle/>
                    <a:p>
                      <a:pPr>
                        <a:lnSpc>
                          <a:spcPct val="75000"/>
                        </a:lnSpc>
                      </a:pPr>
                      <a:endParaRPr lang="ru-RU" sz="1100" dirty="0"/>
                    </a:p>
                  </a:txBody>
                  <a:tcPr marL="0" marR="0" marT="0" marB="0">
                    <a:solidFill>
                      <a:schemeClr val="bg1"/>
                    </a:solidFill>
                  </a:tcPr>
                </a:tc>
                <a:extLst>
                  <a:ext uri="{0D108BD9-81ED-4DB2-BD59-A6C34878D82A}">
                    <a16:rowId xmlns:a16="http://schemas.microsoft.com/office/drawing/2014/main" val="1791474594"/>
                  </a:ext>
                </a:extLst>
              </a:tr>
              <a:tr h="307259">
                <a:tc>
                  <a:txBody>
                    <a:bodyPr/>
                    <a:lstStyle/>
                    <a:p>
                      <a:pPr>
                        <a:lnSpc>
                          <a:spcPct val="75000"/>
                        </a:lnSpc>
                      </a:pPr>
                      <a:endParaRPr lang="ru-RU" sz="1100" dirty="0"/>
                    </a:p>
                  </a:txBody>
                  <a:tcPr>
                    <a:solidFill>
                      <a:schemeClr val="bg1"/>
                    </a:solidFill>
                  </a:tcPr>
                </a:tc>
                <a:tc>
                  <a:txBody>
                    <a:bodyPr/>
                    <a:lstStyle/>
                    <a:p>
                      <a:pPr>
                        <a:lnSpc>
                          <a:spcPct val="75000"/>
                        </a:lnSpc>
                      </a:pPr>
                      <a:r>
                        <a:rPr lang="ru-RU" sz="1100" dirty="0"/>
                        <a:t>- личное наставничество эксперта по корпоративному праву при выполнении тестовых заданий;</a:t>
                      </a:r>
                    </a:p>
                  </a:txBody>
                  <a:tcPr marL="45720" marR="45720">
                    <a:solidFill>
                      <a:schemeClr val="bg1"/>
                    </a:solidFill>
                  </a:tcPr>
                </a:tc>
                <a:tc>
                  <a:txBody>
                    <a:bodyPr/>
                    <a:lstStyle/>
                    <a:p>
                      <a:pPr>
                        <a:lnSpc>
                          <a:spcPct val="75000"/>
                        </a:lnSpc>
                      </a:pPr>
                      <a:endParaRPr lang="ru-RU" sz="1100" dirty="0"/>
                    </a:p>
                  </a:txBody>
                  <a:tcPr marL="0" marR="0" marT="0" marB="0">
                    <a:solidFill>
                      <a:schemeClr val="bg1"/>
                    </a:solidFill>
                  </a:tcPr>
                </a:tc>
                <a:extLst>
                  <a:ext uri="{0D108BD9-81ED-4DB2-BD59-A6C34878D82A}">
                    <a16:rowId xmlns:a16="http://schemas.microsoft.com/office/drawing/2014/main" val="3676985745"/>
                  </a:ext>
                </a:extLst>
              </a:tr>
              <a:tr h="307259">
                <a:tc>
                  <a:txBody>
                    <a:bodyPr/>
                    <a:lstStyle/>
                    <a:p>
                      <a:pPr>
                        <a:lnSpc>
                          <a:spcPct val="75000"/>
                        </a:lnSpc>
                      </a:pPr>
                      <a:endParaRPr lang="ru-RU" sz="1100" dirty="0"/>
                    </a:p>
                  </a:txBody>
                  <a:tcPr>
                    <a:solidFill>
                      <a:schemeClr val="bg1"/>
                    </a:solidFill>
                  </a:tcPr>
                </a:tc>
                <a:tc>
                  <a:txBody>
                    <a:bodyPr/>
                    <a:lstStyle/>
                    <a:p>
                      <a:pPr>
                        <a:lnSpc>
                          <a:spcPct val="75000"/>
                        </a:lnSpc>
                      </a:pPr>
                      <a:r>
                        <a:rPr lang="ru-RU" sz="1100" dirty="0"/>
                        <a:t>- консультация эксперта по корпоративному праву по кейсам предприятия на 60 минут в </a:t>
                      </a:r>
                      <a:r>
                        <a:rPr lang="ru-RU" sz="1100" dirty="0" err="1"/>
                        <a:t>Skype</a:t>
                      </a:r>
                      <a:r>
                        <a:rPr lang="ru-RU" sz="1100" dirty="0"/>
                        <a:t>;</a:t>
                      </a:r>
                    </a:p>
                  </a:txBody>
                  <a:tcPr marL="45720" marR="45720">
                    <a:solidFill>
                      <a:schemeClr val="bg1"/>
                    </a:solidFill>
                  </a:tcPr>
                </a:tc>
                <a:tc>
                  <a:txBody>
                    <a:bodyPr/>
                    <a:lstStyle/>
                    <a:p>
                      <a:pPr>
                        <a:lnSpc>
                          <a:spcPct val="75000"/>
                        </a:lnSpc>
                      </a:pPr>
                      <a:endParaRPr lang="ru-RU" sz="1100" dirty="0"/>
                    </a:p>
                  </a:txBody>
                  <a:tcPr marL="0" marR="0" marT="0" marB="0">
                    <a:solidFill>
                      <a:schemeClr val="bg1"/>
                    </a:solidFill>
                  </a:tcPr>
                </a:tc>
                <a:extLst>
                  <a:ext uri="{0D108BD9-81ED-4DB2-BD59-A6C34878D82A}">
                    <a16:rowId xmlns:a16="http://schemas.microsoft.com/office/drawing/2014/main" val="3659483131"/>
                  </a:ext>
                </a:extLst>
              </a:tr>
              <a:tr h="307259">
                <a:tc>
                  <a:txBody>
                    <a:bodyPr/>
                    <a:lstStyle/>
                    <a:p>
                      <a:pPr>
                        <a:lnSpc>
                          <a:spcPct val="75000"/>
                        </a:lnSpc>
                      </a:pPr>
                      <a:endParaRPr lang="ru-RU" sz="1100" dirty="0"/>
                    </a:p>
                  </a:txBody>
                  <a:tcPr>
                    <a:solidFill>
                      <a:schemeClr val="bg1"/>
                    </a:solidFill>
                  </a:tcPr>
                </a:tc>
                <a:tc>
                  <a:txBody>
                    <a:bodyPr/>
                    <a:lstStyle/>
                    <a:p>
                      <a:pPr>
                        <a:lnSpc>
                          <a:spcPct val="75000"/>
                        </a:lnSpc>
                      </a:pPr>
                      <a:r>
                        <a:rPr lang="ru-RU" sz="1100" dirty="0"/>
                        <a:t>- бесплатный доступ к закрытому сообществу корпоративных юристов в </a:t>
                      </a:r>
                      <a:r>
                        <a:rPr lang="ru-RU" sz="1100" dirty="0" err="1"/>
                        <a:t>Тelegram</a:t>
                      </a:r>
                      <a:r>
                        <a:rPr lang="ru-RU" sz="1100" dirty="0"/>
                        <a:t>-канале;</a:t>
                      </a:r>
                    </a:p>
                  </a:txBody>
                  <a:tcPr marL="45720" marR="45720">
                    <a:solidFill>
                      <a:schemeClr val="bg1"/>
                    </a:solidFill>
                  </a:tcPr>
                </a:tc>
                <a:tc>
                  <a:txBody>
                    <a:bodyPr/>
                    <a:lstStyle/>
                    <a:p>
                      <a:pPr>
                        <a:lnSpc>
                          <a:spcPct val="75000"/>
                        </a:lnSpc>
                      </a:pPr>
                      <a:endParaRPr lang="ru-RU" sz="1100" dirty="0"/>
                    </a:p>
                  </a:txBody>
                  <a:tcPr marL="0" marR="0" marT="0" marB="0">
                    <a:solidFill>
                      <a:schemeClr val="bg1"/>
                    </a:solidFill>
                  </a:tcPr>
                </a:tc>
                <a:extLst>
                  <a:ext uri="{0D108BD9-81ED-4DB2-BD59-A6C34878D82A}">
                    <a16:rowId xmlns:a16="http://schemas.microsoft.com/office/drawing/2014/main" val="996547400"/>
                  </a:ext>
                </a:extLst>
              </a:tr>
              <a:tr h="143454">
                <a:tc>
                  <a:txBody>
                    <a:bodyPr/>
                    <a:lstStyle/>
                    <a:p>
                      <a:pPr>
                        <a:lnSpc>
                          <a:spcPct val="75000"/>
                        </a:lnSpc>
                      </a:pPr>
                      <a:endParaRPr lang="ru-RU" sz="1100" dirty="0"/>
                    </a:p>
                  </a:txBody>
                  <a:tcPr>
                    <a:solidFill>
                      <a:schemeClr val="bg1"/>
                    </a:solidFill>
                  </a:tcPr>
                </a:tc>
                <a:tc>
                  <a:txBody>
                    <a:bodyPr/>
                    <a:lstStyle/>
                    <a:p>
                      <a:pPr>
                        <a:lnSpc>
                          <a:spcPct val="75000"/>
                        </a:lnSpc>
                      </a:pPr>
                      <a:r>
                        <a:rPr lang="ru-RU" sz="1100" dirty="0"/>
                        <a:t>- диплом государственного образца.</a:t>
                      </a:r>
                    </a:p>
                  </a:txBody>
                  <a:tcPr marL="45720" marR="45720">
                    <a:solidFill>
                      <a:schemeClr val="bg1"/>
                    </a:solidFill>
                  </a:tcPr>
                </a:tc>
                <a:tc>
                  <a:txBody>
                    <a:bodyPr/>
                    <a:lstStyle/>
                    <a:p>
                      <a:pPr>
                        <a:lnSpc>
                          <a:spcPct val="75000"/>
                        </a:lnSpc>
                      </a:pPr>
                      <a:endParaRPr lang="ru-RU" sz="1100" dirty="0"/>
                    </a:p>
                  </a:txBody>
                  <a:tcPr marL="0" marR="0" marT="0" marB="0">
                    <a:solidFill>
                      <a:schemeClr val="bg1"/>
                    </a:solidFill>
                  </a:tcPr>
                </a:tc>
                <a:extLst>
                  <a:ext uri="{0D108BD9-81ED-4DB2-BD59-A6C34878D82A}">
                    <a16:rowId xmlns:a16="http://schemas.microsoft.com/office/drawing/2014/main" val="1281469997"/>
                  </a:ext>
                </a:extLst>
              </a:tr>
              <a:tr h="0">
                <a:tc>
                  <a:txBody>
                    <a:bodyPr/>
                    <a:lstStyle/>
                    <a:p>
                      <a:pPr>
                        <a:lnSpc>
                          <a:spcPct val="75000"/>
                        </a:lnSpc>
                      </a:pPr>
                      <a:endParaRPr lang="ru-RU" sz="1100" dirty="0"/>
                    </a:p>
                  </a:txBody>
                  <a:tcPr>
                    <a:solidFill>
                      <a:schemeClr val="bg1"/>
                    </a:solidFill>
                  </a:tcPr>
                </a:tc>
                <a:tc>
                  <a:txBody>
                    <a:bodyPr/>
                    <a:lstStyle/>
                    <a:p>
                      <a:pPr>
                        <a:lnSpc>
                          <a:spcPct val="100000"/>
                        </a:lnSpc>
                      </a:pPr>
                      <a:r>
                        <a:rPr lang="ru-RU" sz="900" b="1" dirty="0">
                          <a:solidFill>
                            <a:srgbClr val="00AEFF"/>
                          </a:solidFill>
                        </a:rPr>
                        <a:t>ОБУЧЕНИЕ ПРОХОДЯТ 3 ЧЕЛОВЕКА ОТ КОМПАНИИ, УДОСТОВЕРЕНИЕ О ПОВЫШЕНИИ КВАЛИФИКАЦИИ ПОЛУЧАЕТ КАЖДЫЙ!</a:t>
                      </a:r>
                    </a:p>
                  </a:txBody>
                  <a:tcPr marL="0" marR="0" marT="137160" marB="137160">
                    <a:solidFill>
                      <a:schemeClr val="bg1"/>
                    </a:solidFill>
                  </a:tcPr>
                </a:tc>
                <a:tc>
                  <a:txBody>
                    <a:bodyPr/>
                    <a:lstStyle/>
                    <a:p>
                      <a:pPr>
                        <a:lnSpc>
                          <a:spcPct val="75000"/>
                        </a:lnSpc>
                      </a:pPr>
                      <a:endParaRPr lang="ru-RU" sz="1100" dirty="0"/>
                    </a:p>
                  </a:txBody>
                  <a:tcPr marL="0" marR="0" marT="0" marB="0">
                    <a:solidFill>
                      <a:schemeClr val="bg1"/>
                    </a:solidFill>
                  </a:tcPr>
                </a:tc>
                <a:extLst>
                  <a:ext uri="{0D108BD9-81ED-4DB2-BD59-A6C34878D82A}">
                    <a16:rowId xmlns:a16="http://schemas.microsoft.com/office/drawing/2014/main" val="3463657706"/>
                  </a:ext>
                </a:extLst>
              </a:tr>
              <a:tr h="143454">
                <a:tc>
                  <a:txBody>
                    <a:bodyPr/>
                    <a:lstStyle/>
                    <a:p>
                      <a:pPr>
                        <a:lnSpc>
                          <a:spcPct val="75000"/>
                        </a:lnSpc>
                      </a:pPr>
                      <a:endParaRPr lang="ru-RU" sz="1100" dirty="0"/>
                    </a:p>
                  </a:txBody>
                  <a:tcPr marL="0" marR="0" marT="0" marB="0">
                    <a:solidFill>
                      <a:schemeClr val="bg1"/>
                    </a:solidFill>
                  </a:tcPr>
                </a:tc>
                <a:tc>
                  <a:txBody>
                    <a:bodyPr/>
                    <a:lstStyle/>
                    <a:p>
                      <a:pPr>
                        <a:lnSpc>
                          <a:spcPct val="100000"/>
                        </a:lnSpc>
                      </a:pPr>
                      <a:endParaRPr lang="ru-RU" sz="900" b="1" dirty="0">
                        <a:solidFill>
                          <a:srgbClr val="00AEFF"/>
                        </a:solidFill>
                      </a:endParaRPr>
                    </a:p>
                  </a:txBody>
                  <a:tcPr marL="0" marR="0" marT="0" marB="0">
                    <a:solidFill>
                      <a:schemeClr val="bg1"/>
                    </a:solidFill>
                  </a:tcPr>
                </a:tc>
                <a:tc>
                  <a:txBody>
                    <a:bodyPr/>
                    <a:lstStyle/>
                    <a:p>
                      <a:pPr>
                        <a:lnSpc>
                          <a:spcPct val="75000"/>
                        </a:lnSpc>
                      </a:pPr>
                      <a:endParaRPr lang="ru-RU" sz="1100" dirty="0"/>
                    </a:p>
                  </a:txBody>
                  <a:tcPr marL="0" marR="0" marT="0" marB="0">
                    <a:solidFill>
                      <a:schemeClr val="bg1"/>
                    </a:solidFill>
                  </a:tcPr>
                </a:tc>
                <a:extLst>
                  <a:ext uri="{0D108BD9-81ED-4DB2-BD59-A6C34878D82A}">
                    <a16:rowId xmlns:a16="http://schemas.microsoft.com/office/drawing/2014/main" val="1262641430"/>
                  </a:ext>
                </a:extLst>
              </a:tr>
            </a:tbl>
          </a:graphicData>
        </a:graphic>
      </p:graphicFrame>
    </p:spTree>
    <p:extLst>
      <p:ext uri="{BB962C8B-B14F-4D97-AF65-F5344CB8AC3E}">
        <p14:creationId xmlns:p14="http://schemas.microsoft.com/office/powerpoint/2010/main" val="3642462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AEFF"/>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94F9F7A-2179-4532-BBC8-827A0B6AC50C}"/>
              </a:ext>
            </a:extLst>
          </p:cNvPr>
          <p:cNvPicPr>
            <a:picLocks noChangeAspect="1"/>
          </p:cNvPicPr>
          <p:nvPr/>
        </p:nvPicPr>
        <p:blipFill>
          <a:blip r:embed="rId2"/>
          <a:stretch>
            <a:fillRect/>
          </a:stretch>
        </p:blipFill>
        <p:spPr>
          <a:xfrm>
            <a:off x="2284003" y="1775737"/>
            <a:ext cx="7800975" cy="2314575"/>
          </a:xfrm>
          <a:prstGeom prst="rect">
            <a:avLst/>
          </a:prstGeom>
        </p:spPr>
      </p:pic>
      <p:sp>
        <p:nvSpPr>
          <p:cNvPr id="9" name="Прямоугольник 8">
            <a:extLst>
              <a:ext uri="{FF2B5EF4-FFF2-40B4-BE49-F238E27FC236}">
                <a16:creationId xmlns:a16="http://schemas.microsoft.com/office/drawing/2014/main" id="{361114ED-5BF5-4A55-A762-589EE1175ADF}"/>
              </a:ext>
            </a:extLst>
          </p:cNvPr>
          <p:cNvSpPr/>
          <p:nvPr/>
        </p:nvSpPr>
        <p:spPr>
          <a:xfrm>
            <a:off x="0" y="5495813"/>
            <a:ext cx="12192000" cy="1362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j-lt"/>
            </a:endParaRPr>
          </a:p>
        </p:txBody>
      </p:sp>
      <p:pic>
        <p:nvPicPr>
          <p:cNvPr id="11" name="Рисунок 10">
            <a:hlinkClick r:id="rId3"/>
            <a:extLst>
              <a:ext uri="{FF2B5EF4-FFF2-40B4-BE49-F238E27FC236}">
                <a16:creationId xmlns:a16="http://schemas.microsoft.com/office/drawing/2014/main" id="{030877EC-FDF2-4B10-B82E-B981AD208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50" y="5700252"/>
            <a:ext cx="953308" cy="953308"/>
          </a:xfrm>
          <a:prstGeom prst="rect">
            <a:avLst/>
          </a:prstGeom>
        </p:spPr>
      </p:pic>
      <p:sp>
        <p:nvSpPr>
          <p:cNvPr id="17" name="TextBox 16">
            <a:extLst>
              <a:ext uri="{FF2B5EF4-FFF2-40B4-BE49-F238E27FC236}">
                <a16:creationId xmlns:a16="http://schemas.microsoft.com/office/drawing/2014/main" id="{8C2D12C2-89E6-4E9E-AC3D-741D572C3F0E}"/>
              </a:ext>
            </a:extLst>
          </p:cNvPr>
          <p:cNvSpPr txBox="1"/>
          <p:nvPr/>
        </p:nvSpPr>
        <p:spPr>
          <a:xfrm>
            <a:off x="3925992" y="5992240"/>
            <a:ext cx="3834581" cy="338554"/>
          </a:xfrm>
          <a:prstGeom prst="rect">
            <a:avLst/>
          </a:prstGeom>
          <a:noFill/>
        </p:spPr>
        <p:txBody>
          <a:bodyPr wrap="square">
            <a:spAutoFit/>
          </a:bodyPr>
          <a:lstStyle/>
          <a:p>
            <a:pPr algn="r"/>
            <a:r>
              <a:rPr lang="ru-RU" sz="1600" b="1" dirty="0">
                <a:solidFill>
                  <a:srgbClr val="00AEFF"/>
                </a:solidFill>
                <a:latin typeface="+mj-lt"/>
              </a:rPr>
              <a:t>Телефон: </a:t>
            </a:r>
            <a:r>
              <a:rPr lang="ru-RU" sz="1600" b="1" dirty="0">
                <a:solidFill>
                  <a:srgbClr val="00AEFF"/>
                </a:solidFill>
                <a:latin typeface="+mj-lt"/>
                <a:hlinkClick r:id="rId5">
                  <a:extLst>
                    <a:ext uri="{A12FA001-AC4F-418D-AE19-62706E023703}">
                      <ahyp:hlinkClr xmlns:ahyp="http://schemas.microsoft.com/office/drawing/2018/hyperlinkcolor" val="tx"/>
                    </a:ext>
                  </a:extLst>
                </a:hlinkClick>
              </a:rPr>
              <a:t>+7 (800) 55-17-057</a:t>
            </a:r>
            <a:endParaRPr lang="ru-RU" sz="1600" b="1" dirty="0">
              <a:solidFill>
                <a:srgbClr val="00AEFF"/>
              </a:solidFill>
              <a:latin typeface="+mj-lt"/>
            </a:endParaRPr>
          </a:p>
        </p:txBody>
      </p:sp>
      <p:sp>
        <p:nvSpPr>
          <p:cNvPr id="18" name="TextBox 17">
            <a:extLst>
              <a:ext uri="{FF2B5EF4-FFF2-40B4-BE49-F238E27FC236}">
                <a16:creationId xmlns:a16="http://schemas.microsoft.com/office/drawing/2014/main" id="{B5798248-0FB0-4D8B-AA26-CB82EEFC1F49}"/>
              </a:ext>
            </a:extLst>
          </p:cNvPr>
          <p:cNvSpPr txBox="1"/>
          <p:nvPr/>
        </p:nvSpPr>
        <p:spPr>
          <a:xfrm>
            <a:off x="7892383" y="5992240"/>
            <a:ext cx="3834581" cy="338554"/>
          </a:xfrm>
          <a:prstGeom prst="rect">
            <a:avLst/>
          </a:prstGeom>
          <a:noFill/>
        </p:spPr>
        <p:txBody>
          <a:bodyPr wrap="square">
            <a:spAutoFit/>
          </a:bodyPr>
          <a:lstStyle/>
          <a:p>
            <a:pPr algn="r"/>
            <a:r>
              <a:rPr lang="en-US" sz="1600" b="0" i="0" dirty="0">
                <a:effectLst/>
                <a:latin typeface="+mj-lt"/>
              </a:rPr>
              <a:t>E-mail: </a:t>
            </a:r>
            <a:r>
              <a:rPr lang="en-US" sz="1600" b="0" i="0" dirty="0">
                <a:effectLst/>
                <a:latin typeface="+mj-lt"/>
                <a:hlinkClick r:id="rId6">
                  <a:extLst>
                    <a:ext uri="{A12FA001-AC4F-418D-AE19-62706E023703}">
                      <ahyp:hlinkClr xmlns:ahyp="http://schemas.microsoft.com/office/drawing/2018/hyperlinkcolor" val="tx"/>
                    </a:ext>
                  </a:extLst>
                </a:hlinkClick>
              </a:rPr>
              <a:t>seminar@iktmail.ru</a:t>
            </a:r>
            <a:endParaRPr lang="ru-RU" sz="1600" dirty="0">
              <a:latin typeface="+mj-lt"/>
            </a:endParaRPr>
          </a:p>
        </p:txBody>
      </p:sp>
    </p:spTree>
    <p:extLst>
      <p:ext uri="{BB962C8B-B14F-4D97-AF65-F5344CB8AC3E}">
        <p14:creationId xmlns:p14="http://schemas.microsoft.com/office/powerpoint/2010/main" val="1974576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Таблица 14">
            <a:extLst>
              <a:ext uri="{FF2B5EF4-FFF2-40B4-BE49-F238E27FC236}">
                <a16:creationId xmlns:a16="http://schemas.microsoft.com/office/drawing/2014/main" id="{1CE0593C-8488-4265-8971-96C4F623A799}"/>
              </a:ext>
            </a:extLst>
          </p:cNvPr>
          <p:cNvGraphicFramePr>
            <a:graphicFrameLocks noGrp="1"/>
          </p:cNvGraphicFramePr>
          <p:nvPr>
            <p:ph idx="1"/>
            <p:extLst>
              <p:ext uri="{D42A27DB-BD31-4B8C-83A1-F6EECF244321}">
                <p14:modId xmlns:p14="http://schemas.microsoft.com/office/powerpoint/2010/main" val="2270792629"/>
              </p:ext>
            </p:extLst>
          </p:nvPr>
        </p:nvGraphicFramePr>
        <p:xfrm>
          <a:off x="274938" y="303250"/>
          <a:ext cx="5694541" cy="6321464"/>
        </p:xfrm>
        <a:graphic>
          <a:graphicData uri="http://schemas.openxmlformats.org/drawingml/2006/table">
            <a:tbl>
              <a:tblPr firstRow="1" bandRow="1">
                <a:effectLst>
                  <a:outerShdw blurRad="63500" sx="102000" sy="102000" algn="ctr" rotWithShape="0">
                    <a:prstClr val="black">
                      <a:alpha val="40000"/>
                    </a:prstClr>
                  </a:outerShdw>
                </a:effectLst>
                <a:tableStyleId>{2D5ABB26-0587-4C30-8999-92F81FD0307C}</a:tableStyleId>
              </a:tblPr>
              <a:tblGrid>
                <a:gridCol w="330891">
                  <a:extLst>
                    <a:ext uri="{9D8B030D-6E8A-4147-A177-3AD203B41FA5}">
                      <a16:colId xmlns:a16="http://schemas.microsoft.com/office/drawing/2014/main" val="3917562409"/>
                    </a:ext>
                  </a:extLst>
                </a:gridCol>
                <a:gridCol w="5006716">
                  <a:extLst>
                    <a:ext uri="{9D8B030D-6E8A-4147-A177-3AD203B41FA5}">
                      <a16:colId xmlns:a16="http://schemas.microsoft.com/office/drawing/2014/main" val="1054923758"/>
                    </a:ext>
                  </a:extLst>
                </a:gridCol>
                <a:gridCol w="356934">
                  <a:extLst>
                    <a:ext uri="{9D8B030D-6E8A-4147-A177-3AD203B41FA5}">
                      <a16:colId xmlns:a16="http://schemas.microsoft.com/office/drawing/2014/main" val="2645752042"/>
                    </a:ext>
                  </a:extLst>
                </a:gridCol>
              </a:tblGrid>
              <a:tr h="0">
                <a:tc>
                  <a:txBody>
                    <a:bodyPr/>
                    <a:lstStyle/>
                    <a:p>
                      <a:pPr algn="ctr"/>
                      <a:endParaRPr lang="ru-RU" sz="1200" dirty="0">
                        <a:solidFill>
                          <a:srgbClr val="00AEFF"/>
                        </a:solidFill>
                      </a:endParaRPr>
                    </a:p>
                  </a:txBody>
                  <a:tcPr marL="0" marR="0" marT="0" marB="0" anchor="ctr">
                    <a:solidFill>
                      <a:schemeClr val="bg1"/>
                    </a:solidFill>
                  </a:tcPr>
                </a:tc>
                <a:tc>
                  <a:txBody>
                    <a:bodyPr/>
                    <a:lstStyle/>
                    <a:p>
                      <a:pPr algn="ctr"/>
                      <a:endParaRPr lang="ru-RU" sz="1200" b="1" dirty="0">
                        <a:solidFill>
                          <a:srgbClr val="00AEFF"/>
                        </a:solidFill>
                      </a:endParaRPr>
                    </a:p>
                  </a:txBody>
                  <a:tcPr marL="0" marR="0" marT="0" marB="0" anchor="ctr">
                    <a:solidFill>
                      <a:schemeClr val="bg1"/>
                    </a:solidFill>
                  </a:tcPr>
                </a:tc>
                <a:tc>
                  <a:txBody>
                    <a:bodyPr/>
                    <a:lstStyle/>
                    <a:p>
                      <a:pPr algn="ctr"/>
                      <a:endParaRPr lang="ru-RU" sz="1200" dirty="0">
                        <a:solidFill>
                          <a:srgbClr val="00AEFF"/>
                        </a:solidFill>
                      </a:endParaRPr>
                    </a:p>
                  </a:txBody>
                  <a:tcPr marL="0" marR="0" marT="0" marB="0" anchor="ctr">
                    <a:solidFill>
                      <a:schemeClr val="bg1"/>
                    </a:solidFill>
                  </a:tcPr>
                </a:tc>
                <a:extLst>
                  <a:ext uri="{0D108BD9-81ED-4DB2-BD59-A6C34878D82A}">
                    <a16:rowId xmlns:a16="http://schemas.microsoft.com/office/drawing/2014/main" val="2244069209"/>
                  </a:ext>
                </a:extLst>
              </a:tr>
              <a:tr h="720838">
                <a:tc>
                  <a:txBody>
                    <a:bodyPr/>
                    <a:lstStyle/>
                    <a:p>
                      <a:pPr algn="ctr"/>
                      <a:endParaRPr lang="ru-RU" dirty="0">
                        <a:solidFill>
                          <a:schemeClr val="bg1">
                            <a:lumMod val="65000"/>
                          </a:schemeClr>
                        </a:solidFill>
                      </a:endParaRPr>
                    </a:p>
                  </a:txBody>
                  <a:tcPr anchor="ctr">
                    <a:lnB w="12700" cap="flat" cmpd="sng" algn="ctr">
                      <a:noFill/>
                      <a:prstDash val="solid"/>
                      <a:round/>
                      <a:headEnd type="none" w="med" len="med"/>
                      <a:tailEnd type="none" w="med" len="med"/>
                    </a:lnB>
                    <a:solidFill>
                      <a:schemeClr val="bg1"/>
                    </a:solidFill>
                  </a:tcPr>
                </a:tc>
                <a:tc>
                  <a:txBody>
                    <a:bodyPr/>
                    <a:lstStyle/>
                    <a:p>
                      <a:pPr algn="ctr">
                        <a:lnSpc>
                          <a:spcPct val="100000"/>
                        </a:lnSpc>
                      </a:pPr>
                      <a:r>
                        <a:rPr lang="ru-RU" sz="1500" b="0" strike="noStrike" kern="1200" dirty="0">
                          <a:solidFill>
                            <a:schemeClr val="tx1"/>
                          </a:solidFill>
                          <a:effectLst/>
                        </a:rPr>
                        <a:t>Польза для </a:t>
                      </a:r>
                      <a:r>
                        <a:rPr lang="ru-RU" sz="1500" b="1" strike="noStrike" kern="1200" dirty="0">
                          <a:solidFill>
                            <a:srgbClr val="00AEFF"/>
                          </a:solidFill>
                          <a:effectLst/>
                        </a:rPr>
                        <a:t>юриста</a:t>
                      </a:r>
                      <a:endParaRPr lang="ru-RU" sz="1500" b="1" strike="noStrike" dirty="0">
                        <a:solidFill>
                          <a:srgbClr val="00AEFF"/>
                        </a:solidFill>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RU" dirty="0">
                        <a:solidFill>
                          <a:schemeClr val="bg1">
                            <a:lumMod val="65000"/>
                          </a:schemeClr>
                        </a:solidFill>
                      </a:endParaRPr>
                    </a:p>
                  </a:txBody>
                  <a:tcPr marL="0" marR="0" marT="0" marB="0"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805841187"/>
                  </a:ext>
                </a:extLst>
              </a:tr>
              <a:tr h="239562">
                <a:tc>
                  <a:txBody>
                    <a:bodyPr/>
                    <a:lstStyle/>
                    <a:p>
                      <a:pPr algn="l">
                        <a:lnSpc>
                          <a:spcPct val="75000"/>
                        </a:lnSpc>
                      </a:pPr>
                      <a:endParaRPr lang="ru-RU" sz="1100" dirty="0"/>
                    </a:p>
                  </a:txBody>
                  <a:tcPr marL="45720" marR="4572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ct val="75000"/>
                        </a:lnSpc>
                      </a:pPr>
                      <a:endParaRPr lang="ru-RU" sz="1100" dirty="0"/>
                    </a:p>
                  </a:txBody>
                  <a:tcPr marL="45720" marR="4572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ct val="75000"/>
                        </a:lnSpc>
                      </a:pPr>
                      <a:endParaRPr lang="ru-RU" sz="1100" dirty="0"/>
                    </a:p>
                  </a:txBody>
                  <a:tcPr marL="45720" marR="4572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762474034"/>
                  </a:ext>
                </a:extLst>
              </a:tr>
              <a:tr h="376336">
                <a:tc>
                  <a:txBody>
                    <a:bodyPr/>
                    <a:lstStyle/>
                    <a:p>
                      <a:pPr algn="l">
                        <a:lnSpc>
                          <a:spcPct val="75000"/>
                        </a:lnSpc>
                      </a:pPr>
                      <a:endParaRPr lang="ru-RU" sz="1100" dirty="0"/>
                    </a:p>
                  </a:txBody>
                  <a:tcPr marL="45720" marR="45720" anchor="ctr">
                    <a:lnT w="12700" cap="flat" cmpd="sng" algn="ctr">
                      <a:noFill/>
                      <a:prstDash val="solid"/>
                      <a:round/>
                      <a:headEnd type="none" w="med" len="med"/>
                      <a:tailEnd type="none" w="med" len="med"/>
                    </a:lnT>
                    <a:solidFill>
                      <a:schemeClr val="bg1"/>
                    </a:solidFill>
                  </a:tcPr>
                </a:tc>
                <a:tc>
                  <a:txBody>
                    <a:bodyPr/>
                    <a:lstStyle/>
                    <a:p>
                      <a:pPr marL="171450" indent="-171450" algn="l" rtl="0" fontAlgn="b">
                        <a:buClr>
                          <a:srgbClr val="00AEFF"/>
                        </a:buClr>
                        <a:buSzPct val="125000"/>
                        <a:buFont typeface="Wingdings" panose="05000000000000000000" pitchFamily="2" charset="2"/>
                        <a:buChar char="ü"/>
                      </a:pPr>
                      <a:r>
                        <a:rPr lang="ru-RU" sz="1100" dirty="0">
                          <a:effectLst/>
                        </a:rPr>
                        <a:t>Восполните пробел знаний в области корпоративного права</a:t>
                      </a:r>
                    </a:p>
                  </a:txBody>
                  <a:tcPr marL="45720" marR="45720" anchor="ctr">
                    <a:lnT w="12700" cap="flat" cmpd="sng" algn="ctr">
                      <a:noFill/>
                      <a:prstDash val="solid"/>
                      <a:round/>
                      <a:headEnd type="none" w="med" len="med"/>
                      <a:tailEnd type="none" w="med" len="med"/>
                    </a:lnT>
                    <a:solidFill>
                      <a:schemeClr val="bg1"/>
                    </a:solidFill>
                  </a:tcPr>
                </a:tc>
                <a:tc>
                  <a:txBody>
                    <a:bodyPr/>
                    <a:lstStyle/>
                    <a:p>
                      <a:pPr algn="l">
                        <a:lnSpc>
                          <a:spcPct val="75000"/>
                        </a:lnSpc>
                      </a:pPr>
                      <a:endParaRPr lang="ru-RU" sz="1100" dirty="0"/>
                    </a:p>
                  </a:txBody>
                  <a:tcPr marL="45720" marR="45720"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644301287"/>
                  </a:ext>
                </a:extLst>
              </a:tr>
              <a:tr h="376336">
                <a:tc>
                  <a:txBody>
                    <a:bodyPr/>
                    <a:lstStyle/>
                    <a:p>
                      <a:pPr algn="l">
                        <a:lnSpc>
                          <a:spcPct val="75000"/>
                        </a:lnSpc>
                      </a:pPr>
                      <a:endParaRPr lang="ru-RU" sz="1100" dirty="0"/>
                    </a:p>
                  </a:txBody>
                  <a:tcPr marL="45720" marR="45720" anchor="ctr">
                    <a:solidFill>
                      <a:schemeClr val="bg1"/>
                    </a:solidFill>
                  </a:tcPr>
                </a:tc>
                <a:tc>
                  <a:txBody>
                    <a:bodyPr/>
                    <a:lstStyle/>
                    <a:p>
                      <a:pPr marL="171450" indent="-171450" algn="l" rtl="0" fontAlgn="b">
                        <a:buClr>
                          <a:srgbClr val="00AEFF"/>
                        </a:buClr>
                        <a:buSzPct val="125000"/>
                        <a:buFont typeface="Wingdings" panose="05000000000000000000" pitchFamily="2" charset="2"/>
                        <a:buChar char="ü"/>
                      </a:pPr>
                      <a:r>
                        <a:rPr lang="ru-RU" sz="1100" dirty="0">
                          <a:effectLst/>
                        </a:rPr>
                        <a:t>Научитесь проводить корпоративные процедуры без нарушений законодательства</a:t>
                      </a:r>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1275203340"/>
                  </a:ext>
                </a:extLst>
              </a:tr>
              <a:tr h="0">
                <a:tc>
                  <a:txBody>
                    <a:bodyPr/>
                    <a:lstStyle/>
                    <a:p>
                      <a:pPr algn="l">
                        <a:lnSpc>
                          <a:spcPct val="75000"/>
                        </a:lnSpc>
                      </a:pPr>
                      <a:endParaRPr lang="ru-RU" sz="1100" dirty="0"/>
                    </a:p>
                  </a:txBody>
                  <a:tcPr marL="45720" marR="45720" anchor="ctr">
                    <a:solidFill>
                      <a:schemeClr val="bg1"/>
                    </a:solidFill>
                  </a:tcPr>
                </a:tc>
                <a:tc>
                  <a:txBody>
                    <a:bodyPr/>
                    <a:lstStyle/>
                    <a:p>
                      <a:pPr marL="171450" indent="-171450" algn="l" rtl="0" fontAlgn="b">
                        <a:buClr>
                          <a:srgbClr val="00AEFF"/>
                        </a:buClr>
                        <a:buSzPct val="125000"/>
                        <a:buFont typeface="Wingdings" panose="05000000000000000000" pitchFamily="2" charset="2"/>
                        <a:buChar char="ü"/>
                      </a:pPr>
                      <a:r>
                        <a:rPr lang="ru-RU" sz="1100" dirty="0">
                          <a:effectLst/>
                        </a:rPr>
                        <a:t>Получите необходимые в работе корпоративного юриста шаблоны документов, памятки, чек-листы, разработанные членами Национальной ассоциации корпоративных юристов</a:t>
                      </a:r>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2333916923"/>
                  </a:ext>
                </a:extLst>
              </a:tr>
              <a:tr h="513110">
                <a:tc>
                  <a:txBody>
                    <a:bodyPr/>
                    <a:lstStyle/>
                    <a:p>
                      <a:pPr algn="l">
                        <a:lnSpc>
                          <a:spcPct val="75000"/>
                        </a:lnSpc>
                      </a:pPr>
                      <a:endParaRPr lang="ru-RU" sz="1100" dirty="0"/>
                    </a:p>
                  </a:txBody>
                  <a:tcPr marL="45720" marR="45720" anchor="ctr">
                    <a:solidFill>
                      <a:schemeClr val="bg1"/>
                    </a:solidFill>
                  </a:tcPr>
                </a:tc>
                <a:tc>
                  <a:txBody>
                    <a:bodyPr/>
                    <a:lstStyle/>
                    <a:p>
                      <a:pPr marL="171450" indent="-171450" algn="l" rtl="0" fontAlgn="b">
                        <a:buClr>
                          <a:srgbClr val="00AEFF"/>
                        </a:buClr>
                        <a:buSzPct val="125000"/>
                        <a:buFont typeface="Wingdings" panose="05000000000000000000" pitchFamily="2" charset="2"/>
                        <a:buChar char="ü"/>
                      </a:pPr>
                      <a:r>
                        <a:rPr lang="ru-RU" sz="1100" dirty="0">
                          <a:effectLst/>
                        </a:rPr>
                        <a:t>Получите доступ к платформе бесплатного информирования обо всех изменениях корпоративного права </a:t>
                      </a:r>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3942429789"/>
                  </a:ext>
                </a:extLst>
              </a:tr>
              <a:tr h="376336">
                <a:tc>
                  <a:txBody>
                    <a:bodyPr/>
                    <a:lstStyle/>
                    <a:p>
                      <a:pPr algn="l">
                        <a:lnSpc>
                          <a:spcPct val="75000"/>
                        </a:lnSpc>
                      </a:pPr>
                      <a:endParaRPr lang="ru-RU" sz="1100" dirty="0"/>
                    </a:p>
                  </a:txBody>
                  <a:tcPr marL="45720" marR="45720" anchor="ctr">
                    <a:solidFill>
                      <a:schemeClr val="bg1"/>
                    </a:solidFill>
                  </a:tcPr>
                </a:tc>
                <a:tc>
                  <a:txBody>
                    <a:bodyPr/>
                    <a:lstStyle/>
                    <a:p>
                      <a:pPr marL="171450" indent="-171450" algn="l" rtl="0" fontAlgn="b">
                        <a:buClr>
                          <a:srgbClr val="00AEFF"/>
                        </a:buClr>
                        <a:buSzPct val="125000"/>
                        <a:buFont typeface="Wingdings" panose="05000000000000000000" pitchFamily="2" charset="2"/>
                        <a:buChar char="ü"/>
                      </a:pPr>
                      <a:r>
                        <a:rPr lang="ru-RU" sz="1100" dirty="0">
                          <a:effectLst/>
                        </a:rPr>
                        <a:t>Получите доступ к закрытому сообществу корпоративных юристов</a:t>
                      </a:r>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267512931"/>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marL="171450" indent="-171450" algn="l" rtl="0" fontAlgn="b">
                        <a:buClr>
                          <a:srgbClr val="00AEFF"/>
                        </a:buClr>
                        <a:buSzPct val="125000"/>
                        <a:buFont typeface="Wingdings" panose="05000000000000000000" pitchFamily="2" charset="2"/>
                        <a:buChar char="ü"/>
                      </a:pPr>
                      <a:r>
                        <a:rPr lang="ru-RU" sz="1100" dirty="0">
                          <a:effectLst/>
                        </a:rPr>
                        <a:t>Получите консультацию ведущего преподавателя курса по любому вопросу корпоративного права на вашем предприятии</a:t>
                      </a:r>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1791474594"/>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marL="171450" indent="-171450" algn="l" rtl="0" fontAlgn="b">
                        <a:buClr>
                          <a:srgbClr val="00AEFF"/>
                        </a:buClr>
                        <a:buSzPct val="125000"/>
                        <a:buFont typeface="Wingdings" panose="05000000000000000000" pitchFamily="2" charset="2"/>
                        <a:buChar char="ü"/>
                      </a:pPr>
                      <a:r>
                        <a:rPr lang="ru-RU" sz="1100" dirty="0">
                          <a:effectLst/>
                        </a:rPr>
                        <a:t>Получите личное менторство ведущего преподавателя курса на 1 год для контроля ваших действий как корпоративного юриста</a:t>
                      </a:r>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3676985745"/>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marL="171450" indent="-171450" algn="l" rtl="0" fontAlgn="b">
                        <a:buClr>
                          <a:srgbClr val="00AEFF"/>
                        </a:buClr>
                        <a:buSzPct val="125000"/>
                        <a:buFont typeface="Wingdings" panose="05000000000000000000" pitchFamily="2" charset="2"/>
                        <a:buChar char="ü"/>
                      </a:pPr>
                      <a:r>
                        <a:rPr lang="ru-RU" sz="1100" dirty="0">
                          <a:effectLst/>
                        </a:rPr>
                        <a:t>Выйдете на более высокий профессиональный уровень</a:t>
                      </a:r>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3659483131"/>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marL="171450" indent="-171450" algn="l" rtl="0" fontAlgn="b">
                        <a:buClr>
                          <a:srgbClr val="00AEFF"/>
                        </a:buClr>
                        <a:buSzPct val="125000"/>
                        <a:buFont typeface="Wingdings" panose="05000000000000000000" pitchFamily="2" charset="2"/>
                        <a:buChar char="ü"/>
                      </a:pPr>
                      <a:r>
                        <a:rPr lang="ru-RU" sz="1100" dirty="0">
                          <a:effectLst/>
                        </a:rPr>
                        <a:t>Получите возможность больше зарабатывать за счет дополнительных проектов, а также за счет увеличения заработной платы</a:t>
                      </a:r>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2182504467"/>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marL="171450" indent="-171450" algn="l" rtl="0" fontAlgn="b">
                        <a:buClr>
                          <a:srgbClr val="00AEFF"/>
                        </a:buClr>
                        <a:buSzPct val="125000"/>
                        <a:buFont typeface="Wingdings" panose="05000000000000000000" pitchFamily="2" charset="2"/>
                        <a:buChar char="ü"/>
                      </a:pPr>
                      <a:r>
                        <a:rPr lang="ru-RU" sz="1100" dirty="0">
                          <a:effectLst/>
                        </a:rPr>
                        <a:t>Сможете претендовать на повышение в должности</a:t>
                      </a:r>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1477427059"/>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marL="171450" indent="-171450" algn="l" rtl="0" fontAlgn="b">
                        <a:buClr>
                          <a:srgbClr val="00AEFF"/>
                        </a:buClr>
                        <a:buSzPct val="125000"/>
                        <a:buFont typeface="Wingdings" panose="05000000000000000000" pitchFamily="2" charset="2"/>
                        <a:buChar char="ü"/>
                      </a:pPr>
                      <a:r>
                        <a:rPr lang="ru-RU" sz="1100" dirty="0">
                          <a:effectLst/>
                        </a:rPr>
                        <a:t>Получите удостоверение о повышении квалификации государственного образца</a:t>
                      </a:r>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3994015402"/>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marL="171450" indent="-171450" algn="l" rtl="0" fontAlgn="b">
                        <a:buClr>
                          <a:srgbClr val="00AEFF"/>
                        </a:buClr>
                        <a:buSzPct val="125000"/>
                        <a:buFont typeface="Wingdings" panose="05000000000000000000" pitchFamily="2" charset="2"/>
                        <a:buChar char="ü"/>
                      </a:pPr>
                      <a:r>
                        <a:rPr lang="ru-RU" sz="1100" dirty="0">
                          <a:effectLst/>
                        </a:rPr>
                        <a:t>Сможете получить налоговый вычет за пройденное обучение</a:t>
                      </a:r>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213242659"/>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330180583"/>
                  </a:ext>
                </a:extLst>
              </a:tr>
            </a:tbl>
          </a:graphicData>
        </a:graphic>
      </p:graphicFrame>
      <p:graphicFrame>
        <p:nvGraphicFramePr>
          <p:cNvPr id="8" name="Таблица 14">
            <a:extLst>
              <a:ext uri="{FF2B5EF4-FFF2-40B4-BE49-F238E27FC236}">
                <a16:creationId xmlns:a16="http://schemas.microsoft.com/office/drawing/2014/main" id="{7EE52AB2-41FA-495C-99B2-C3C281C75413}"/>
              </a:ext>
            </a:extLst>
          </p:cNvPr>
          <p:cNvGraphicFramePr>
            <a:graphicFrameLocks/>
          </p:cNvGraphicFramePr>
          <p:nvPr>
            <p:extLst>
              <p:ext uri="{D42A27DB-BD31-4B8C-83A1-F6EECF244321}">
                <p14:modId xmlns:p14="http://schemas.microsoft.com/office/powerpoint/2010/main" val="3251568537"/>
              </p:ext>
            </p:extLst>
          </p:nvPr>
        </p:nvGraphicFramePr>
        <p:xfrm>
          <a:off x="6222519" y="303250"/>
          <a:ext cx="5694541" cy="6324526"/>
        </p:xfrm>
        <a:graphic>
          <a:graphicData uri="http://schemas.openxmlformats.org/drawingml/2006/table">
            <a:tbl>
              <a:tblPr firstRow="1" bandRow="1">
                <a:effectLst>
                  <a:outerShdw blurRad="63500" sx="102000" sy="102000" algn="ctr" rotWithShape="0">
                    <a:prstClr val="black">
                      <a:alpha val="40000"/>
                    </a:prstClr>
                  </a:outerShdw>
                </a:effectLst>
                <a:tableStyleId>{2D5ABB26-0587-4C30-8999-92F81FD0307C}</a:tableStyleId>
              </a:tblPr>
              <a:tblGrid>
                <a:gridCol w="330891">
                  <a:extLst>
                    <a:ext uri="{9D8B030D-6E8A-4147-A177-3AD203B41FA5}">
                      <a16:colId xmlns:a16="http://schemas.microsoft.com/office/drawing/2014/main" val="3917562409"/>
                    </a:ext>
                  </a:extLst>
                </a:gridCol>
                <a:gridCol w="5006716">
                  <a:extLst>
                    <a:ext uri="{9D8B030D-6E8A-4147-A177-3AD203B41FA5}">
                      <a16:colId xmlns:a16="http://schemas.microsoft.com/office/drawing/2014/main" val="1054923758"/>
                    </a:ext>
                  </a:extLst>
                </a:gridCol>
                <a:gridCol w="356934">
                  <a:extLst>
                    <a:ext uri="{9D8B030D-6E8A-4147-A177-3AD203B41FA5}">
                      <a16:colId xmlns:a16="http://schemas.microsoft.com/office/drawing/2014/main" val="2645752042"/>
                    </a:ext>
                  </a:extLst>
                </a:gridCol>
              </a:tblGrid>
              <a:tr h="0">
                <a:tc>
                  <a:txBody>
                    <a:bodyPr/>
                    <a:lstStyle/>
                    <a:p>
                      <a:pPr algn="ctr"/>
                      <a:endParaRPr lang="ru-RU" sz="1200" dirty="0">
                        <a:solidFill>
                          <a:srgbClr val="00AEFF"/>
                        </a:solidFill>
                      </a:endParaRPr>
                    </a:p>
                  </a:txBody>
                  <a:tcPr marL="0" marR="0" marT="0" marB="0">
                    <a:solidFill>
                      <a:schemeClr val="bg1"/>
                    </a:solidFill>
                  </a:tcPr>
                </a:tc>
                <a:tc>
                  <a:txBody>
                    <a:bodyPr/>
                    <a:lstStyle/>
                    <a:p>
                      <a:pPr algn="ctr"/>
                      <a:endParaRPr lang="ru-RU" sz="1200" b="1" dirty="0">
                        <a:solidFill>
                          <a:srgbClr val="00AEFF"/>
                        </a:solidFill>
                      </a:endParaRPr>
                    </a:p>
                  </a:txBody>
                  <a:tcPr marL="0" marR="0" marT="0" marB="0">
                    <a:solidFill>
                      <a:schemeClr val="bg1"/>
                    </a:solidFill>
                  </a:tcPr>
                </a:tc>
                <a:tc>
                  <a:txBody>
                    <a:bodyPr/>
                    <a:lstStyle/>
                    <a:p>
                      <a:pPr algn="ctr"/>
                      <a:endParaRPr lang="ru-RU" sz="1200" dirty="0">
                        <a:solidFill>
                          <a:srgbClr val="00AEFF"/>
                        </a:solidFill>
                      </a:endParaRPr>
                    </a:p>
                  </a:txBody>
                  <a:tcPr marL="0" marR="0" marT="0" marB="0" anchor="ctr">
                    <a:solidFill>
                      <a:schemeClr val="bg1"/>
                    </a:solidFill>
                  </a:tcPr>
                </a:tc>
                <a:extLst>
                  <a:ext uri="{0D108BD9-81ED-4DB2-BD59-A6C34878D82A}">
                    <a16:rowId xmlns:a16="http://schemas.microsoft.com/office/drawing/2014/main" val="2244069209"/>
                  </a:ext>
                </a:extLst>
              </a:tr>
              <a:tr h="397887">
                <a:tc>
                  <a:txBody>
                    <a:bodyPr/>
                    <a:lstStyle/>
                    <a:p>
                      <a:pPr algn="ctr"/>
                      <a:endParaRPr lang="ru-RU" dirty="0">
                        <a:solidFill>
                          <a:schemeClr val="bg1">
                            <a:lumMod val="65000"/>
                          </a:schemeClr>
                        </a:solidFill>
                      </a:endParaRPr>
                    </a:p>
                  </a:txBody>
                  <a:tcPr>
                    <a:lnB w="12700" cap="flat" cmpd="sng" algn="ctr">
                      <a:noFill/>
                      <a:prstDash val="solid"/>
                      <a:round/>
                      <a:headEnd type="none" w="med" len="med"/>
                      <a:tailEnd type="none" w="med" len="med"/>
                    </a:lnB>
                    <a:solidFill>
                      <a:schemeClr val="bg1"/>
                    </a:solidFill>
                  </a:tcPr>
                </a:tc>
                <a:tc>
                  <a:txBody>
                    <a:bodyPr/>
                    <a:lstStyle/>
                    <a:p>
                      <a:pPr algn="ctr"/>
                      <a:r>
                        <a:rPr lang="ru-RU" sz="1500" b="0" strike="noStrike" kern="1200" dirty="0">
                          <a:solidFill>
                            <a:schemeClr val="tx1"/>
                          </a:solidFill>
                          <a:effectLst/>
                        </a:rPr>
                        <a:t>Польза для  </a:t>
                      </a:r>
                      <a:r>
                        <a:rPr lang="ru-RU" sz="1500" b="1" strike="noStrike" kern="1200" dirty="0">
                          <a:solidFill>
                            <a:srgbClr val="00AEFF"/>
                          </a:solidFill>
                          <a:effectLst/>
                        </a:rPr>
                        <a:t>руководителей</a:t>
                      </a:r>
                      <a:endParaRPr lang="ru-RU" sz="1500" b="0" strike="noStrike" kern="1200" dirty="0">
                        <a:solidFill>
                          <a:srgbClr val="00AEFF"/>
                        </a:solidFill>
                        <a:effectLst/>
                      </a:endParaRPr>
                    </a:p>
                    <a:p>
                      <a:pPr algn="ctr"/>
                      <a:r>
                        <a:rPr lang="ru-RU" sz="1500" b="0" strike="noStrike" kern="1200" dirty="0">
                          <a:solidFill>
                            <a:schemeClr val="tx1"/>
                          </a:solidFill>
                          <a:effectLst/>
                        </a:rPr>
                        <a:t>и </a:t>
                      </a:r>
                      <a:r>
                        <a:rPr lang="ru-RU" sz="1500" b="1" strike="noStrike" kern="1200" dirty="0">
                          <a:solidFill>
                            <a:srgbClr val="00AEFF"/>
                          </a:solidFill>
                          <a:effectLst/>
                        </a:rPr>
                        <a:t>собственников предприятий</a:t>
                      </a:r>
                    </a:p>
                    <a:p>
                      <a:pPr algn="ctr"/>
                      <a:endParaRPr lang="ru-RU" sz="1000" b="1" strike="noStrike" dirty="0">
                        <a:solidFill>
                          <a:srgbClr val="00AEFF"/>
                        </a:solidFill>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RU" dirty="0">
                        <a:solidFill>
                          <a:schemeClr val="bg1">
                            <a:lumMod val="65000"/>
                          </a:schemeClr>
                        </a:solidFill>
                      </a:endParaRPr>
                    </a:p>
                  </a:txBody>
                  <a:tcPr marL="0" marR="0" marT="0" marB="0"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805841187"/>
                  </a:ext>
                </a:extLst>
              </a:tr>
              <a:tr h="239562">
                <a:tc>
                  <a:txBody>
                    <a:bodyPr/>
                    <a:lstStyle/>
                    <a:p>
                      <a:pPr algn="l">
                        <a:lnSpc>
                          <a:spcPct val="75000"/>
                        </a:lnSpc>
                      </a:pPr>
                      <a:endParaRPr lang="ru-RU" sz="1100" dirty="0"/>
                    </a:p>
                  </a:txBody>
                  <a:tcPr marL="45720" marR="4572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ct val="75000"/>
                        </a:lnSpc>
                      </a:pPr>
                      <a:endParaRPr lang="ru-RU" sz="1100" dirty="0"/>
                    </a:p>
                  </a:txBody>
                  <a:tcPr marL="45720" marR="4572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l">
                        <a:lnSpc>
                          <a:spcPct val="75000"/>
                        </a:lnSpc>
                      </a:pPr>
                      <a:endParaRPr lang="ru-RU" sz="1100" dirty="0"/>
                    </a:p>
                  </a:txBody>
                  <a:tcPr marL="45720" marR="4572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762474034"/>
                  </a:ext>
                </a:extLst>
              </a:tr>
              <a:tr h="376336">
                <a:tc>
                  <a:txBody>
                    <a:bodyPr/>
                    <a:lstStyle/>
                    <a:p>
                      <a:pPr algn="l">
                        <a:lnSpc>
                          <a:spcPct val="75000"/>
                        </a:lnSpc>
                      </a:pPr>
                      <a:endParaRPr lang="ru-RU" sz="1100" dirty="0"/>
                    </a:p>
                  </a:txBody>
                  <a:tcPr marL="45720" marR="45720" anchor="ctr">
                    <a:lnT w="12700" cap="flat" cmpd="sng" algn="ctr">
                      <a:noFill/>
                      <a:prstDash val="solid"/>
                      <a:round/>
                      <a:headEnd type="none" w="med" len="med"/>
                      <a:tailEnd type="none" w="med" len="med"/>
                    </a:lnT>
                    <a:solidFill>
                      <a:schemeClr val="bg1"/>
                    </a:solidFill>
                  </a:tcPr>
                </a:tc>
                <a:tc>
                  <a:txBody>
                    <a:bodyPr/>
                    <a:lstStyle/>
                    <a:p>
                      <a:pPr marL="171450" indent="-171450" rtl="0" fontAlgn="b">
                        <a:buClr>
                          <a:srgbClr val="00AEFF"/>
                        </a:buClr>
                        <a:buSzPct val="125000"/>
                        <a:buFont typeface="Wingdings" panose="05000000000000000000" pitchFamily="2" charset="2"/>
                        <a:buChar char="ü"/>
                      </a:pPr>
                      <a:r>
                        <a:rPr lang="ru-RU" sz="1100" dirty="0">
                          <a:effectLst/>
                        </a:rPr>
                        <a:t>Узнаете истинную компетенцию вашего юриста </a:t>
                      </a:r>
                    </a:p>
                  </a:txBody>
                  <a:tcPr marL="28575" marR="28575" marT="19050" marB="19050" anchor="b">
                    <a:lnT w="12700" cap="flat" cmpd="sng" algn="ctr">
                      <a:noFill/>
                      <a:prstDash val="solid"/>
                      <a:round/>
                      <a:headEnd type="none" w="med" len="med"/>
                      <a:tailEnd type="none" w="med" len="med"/>
                    </a:lnT>
                    <a:solidFill>
                      <a:schemeClr val="bg1"/>
                    </a:solidFill>
                  </a:tcPr>
                </a:tc>
                <a:tc>
                  <a:txBody>
                    <a:bodyPr/>
                    <a:lstStyle/>
                    <a:p>
                      <a:pPr algn="l">
                        <a:lnSpc>
                          <a:spcPct val="75000"/>
                        </a:lnSpc>
                      </a:pPr>
                      <a:endParaRPr lang="ru-RU" sz="1100" dirty="0"/>
                    </a:p>
                  </a:txBody>
                  <a:tcPr marL="45720" marR="45720" anchor="ctr">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644301287"/>
                  </a:ext>
                </a:extLst>
              </a:tr>
              <a:tr h="376336">
                <a:tc>
                  <a:txBody>
                    <a:bodyPr/>
                    <a:lstStyle/>
                    <a:p>
                      <a:pPr algn="l">
                        <a:lnSpc>
                          <a:spcPct val="75000"/>
                        </a:lnSpc>
                      </a:pPr>
                      <a:endParaRPr lang="ru-RU" sz="1100" dirty="0"/>
                    </a:p>
                  </a:txBody>
                  <a:tcPr marL="45720" marR="45720" anchor="ctr">
                    <a:solidFill>
                      <a:schemeClr val="bg1"/>
                    </a:solidFill>
                  </a:tcPr>
                </a:tc>
                <a:tc>
                  <a:txBody>
                    <a:bodyPr/>
                    <a:lstStyle/>
                    <a:p>
                      <a:pPr marL="171450" indent="-171450" rtl="0" fontAlgn="b">
                        <a:buClr>
                          <a:srgbClr val="00AEFF"/>
                        </a:buClr>
                        <a:buSzPct val="125000"/>
                        <a:buFont typeface="Wingdings" panose="05000000000000000000" pitchFamily="2" charset="2"/>
                        <a:buChar char="ü"/>
                      </a:pPr>
                      <a:r>
                        <a:rPr lang="ru-RU" sz="1100" dirty="0">
                          <a:effectLst/>
                        </a:rPr>
                        <a:t>Поймете, сможет ли ваш юрист защищать вас и вашу компанию от большого количества ответственности и штрафов или его нужно уволить и нанять другого</a:t>
                      </a:r>
                    </a:p>
                  </a:txBody>
                  <a:tcPr marL="28575" marR="28575" marT="19050" marB="19050" anchor="b">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1275203340"/>
                  </a:ext>
                </a:extLst>
              </a:tr>
              <a:tr h="0">
                <a:tc>
                  <a:txBody>
                    <a:bodyPr/>
                    <a:lstStyle/>
                    <a:p>
                      <a:pPr algn="l">
                        <a:lnSpc>
                          <a:spcPct val="75000"/>
                        </a:lnSpc>
                      </a:pPr>
                      <a:endParaRPr lang="ru-RU" sz="1100" dirty="0"/>
                    </a:p>
                  </a:txBody>
                  <a:tcPr marL="45720" marR="45720" anchor="ctr">
                    <a:solidFill>
                      <a:schemeClr val="bg1"/>
                    </a:solidFill>
                  </a:tcPr>
                </a:tc>
                <a:tc>
                  <a:txBody>
                    <a:bodyPr/>
                    <a:lstStyle/>
                    <a:p>
                      <a:pPr marL="171450" indent="-171450" rtl="0" fontAlgn="b">
                        <a:buClr>
                          <a:srgbClr val="00AEFF"/>
                        </a:buClr>
                        <a:buSzPct val="125000"/>
                        <a:buFont typeface="Wingdings" panose="05000000000000000000" pitchFamily="2" charset="2"/>
                        <a:buChar char="ü"/>
                      </a:pPr>
                      <a:r>
                        <a:rPr lang="ru-RU" sz="1100" dirty="0">
                          <a:effectLst/>
                        </a:rPr>
                        <a:t>Перестанете проигрывать суды в области вопросов корпоративного законодательства</a:t>
                      </a:r>
                    </a:p>
                  </a:txBody>
                  <a:tcPr marL="28575" marR="28575" marT="19050" marB="19050" anchor="b">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2333916923"/>
                  </a:ext>
                </a:extLst>
              </a:tr>
              <a:tr h="513110">
                <a:tc>
                  <a:txBody>
                    <a:bodyPr/>
                    <a:lstStyle/>
                    <a:p>
                      <a:pPr algn="l">
                        <a:lnSpc>
                          <a:spcPct val="75000"/>
                        </a:lnSpc>
                      </a:pPr>
                      <a:endParaRPr lang="ru-RU" sz="1100" dirty="0"/>
                    </a:p>
                  </a:txBody>
                  <a:tcPr marL="45720" marR="45720" anchor="ctr">
                    <a:solidFill>
                      <a:schemeClr val="bg1"/>
                    </a:solidFill>
                  </a:tcPr>
                </a:tc>
                <a:tc>
                  <a:txBody>
                    <a:bodyPr/>
                    <a:lstStyle/>
                    <a:p>
                      <a:pPr marL="171450" indent="-171450" rtl="0" fontAlgn="b">
                        <a:buClr>
                          <a:srgbClr val="00AEFF"/>
                        </a:buClr>
                        <a:buSzPct val="125000"/>
                        <a:buFont typeface="Wingdings" panose="05000000000000000000" pitchFamily="2" charset="2"/>
                        <a:buChar char="ü"/>
                      </a:pPr>
                      <a:r>
                        <a:rPr lang="ru-RU" sz="1100" dirty="0">
                          <a:effectLst/>
                        </a:rPr>
                        <a:t>Получите полный аудит ошибок на вашем предприятии в вопросах соблюдения требований корпоративного права</a:t>
                      </a:r>
                    </a:p>
                  </a:txBody>
                  <a:tcPr marL="28575" marR="28575" marT="19050" marB="19050" anchor="b">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3942429789"/>
                  </a:ext>
                </a:extLst>
              </a:tr>
              <a:tr h="376336">
                <a:tc>
                  <a:txBody>
                    <a:bodyPr/>
                    <a:lstStyle/>
                    <a:p>
                      <a:pPr algn="l">
                        <a:lnSpc>
                          <a:spcPct val="75000"/>
                        </a:lnSpc>
                      </a:pPr>
                      <a:endParaRPr lang="ru-RU" sz="1100" dirty="0"/>
                    </a:p>
                  </a:txBody>
                  <a:tcPr marL="45720" marR="45720" anchor="ctr">
                    <a:solidFill>
                      <a:schemeClr val="bg1"/>
                    </a:solidFill>
                  </a:tcPr>
                </a:tc>
                <a:tc>
                  <a:txBody>
                    <a:bodyPr/>
                    <a:lstStyle/>
                    <a:p>
                      <a:pPr marL="171450" indent="-171450" rtl="0" fontAlgn="b">
                        <a:buClr>
                          <a:srgbClr val="00AEFF"/>
                        </a:buClr>
                        <a:buSzPct val="125000"/>
                        <a:buFont typeface="Wingdings" panose="05000000000000000000" pitchFamily="2" charset="2"/>
                        <a:buChar char="ü"/>
                      </a:pPr>
                      <a:r>
                        <a:rPr lang="ru-RU" sz="1100" dirty="0">
                          <a:effectLst/>
                        </a:rPr>
                        <a:t>Ваш юрист сможет проходить обучение без ущерба для текущих задач</a:t>
                      </a:r>
                    </a:p>
                  </a:txBody>
                  <a:tcPr marL="28575" marR="28575" marT="19050" marB="19050" anchor="b">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267512931"/>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marL="171450" indent="-171450" rtl="0" fontAlgn="b">
                        <a:buClr>
                          <a:srgbClr val="00AEFF"/>
                        </a:buClr>
                        <a:buSzPct val="125000"/>
                        <a:buFont typeface="Wingdings" panose="05000000000000000000" pitchFamily="2" charset="2"/>
                        <a:buChar char="ü"/>
                      </a:pPr>
                      <a:r>
                        <a:rPr lang="ru-RU" sz="1100" dirty="0">
                          <a:effectLst/>
                        </a:rPr>
                        <a:t>Получите возможность контроля за процессом обучения вашего сотрудника. Некоторые темы сможете изучать совместно.</a:t>
                      </a:r>
                    </a:p>
                  </a:txBody>
                  <a:tcPr marL="28575" marR="28575" marT="19050" marB="19050" anchor="b">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1791474594"/>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marL="171450" indent="-171450" rtl="0" fontAlgn="b">
                        <a:buClr>
                          <a:srgbClr val="00AEFF"/>
                        </a:buClr>
                        <a:buSzPct val="125000"/>
                        <a:buFont typeface="Wingdings" panose="05000000000000000000" pitchFamily="2" charset="2"/>
                        <a:buChar char="ü"/>
                      </a:pPr>
                      <a:r>
                        <a:rPr lang="ru-RU" sz="1100" dirty="0">
                          <a:effectLst/>
                        </a:rPr>
                        <a:t>После обучения ведущий преподаватель даст рекомендации по</a:t>
                      </a:r>
                      <a:br>
                        <a:rPr lang="ru-RU" sz="1100" dirty="0">
                          <a:effectLst/>
                        </a:rPr>
                      </a:br>
                      <a:r>
                        <a:rPr lang="ru-RU" sz="1100" dirty="0">
                          <a:effectLst/>
                        </a:rPr>
                        <a:t>квалификации обучаемого сотрудника.</a:t>
                      </a:r>
                    </a:p>
                  </a:txBody>
                  <a:tcPr marL="28575" marR="28575" marT="19050" marB="19050" anchor="b">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3676985745"/>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marL="171450" indent="-171450" rtl="0" fontAlgn="b">
                        <a:buClr>
                          <a:srgbClr val="00AEFF"/>
                        </a:buClr>
                        <a:buSzPct val="125000"/>
                        <a:buFont typeface="Wingdings" panose="05000000000000000000" pitchFamily="2" charset="2"/>
                        <a:buChar char="ü"/>
                      </a:pPr>
                      <a:r>
                        <a:rPr lang="ru-RU" sz="1100" dirty="0">
                          <a:effectLst/>
                        </a:rPr>
                        <a:t>Сможете оформить личное менторство ведущего преподавателя курса на 1 год для контроля действий вашего сотрудника в качестве корпоративного юриста</a:t>
                      </a:r>
                    </a:p>
                  </a:txBody>
                  <a:tcPr marL="28575" marR="28575" marT="19050" marB="19050" anchor="b">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3659483131"/>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marL="171450" indent="-171450" rtl="0" fontAlgn="b">
                        <a:buClr>
                          <a:srgbClr val="00AEFF"/>
                        </a:buClr>
                        <a:buSzPct val="125000"/>
                        <a:buFont typeface="Wingdings" panose="05000000000000000000" pitchFamily="2" charset="2"/>
                        <a:buChar char="ü"/>
                      </a:pPr>
                      <a:r>
                        <a:rPr lang="ru-RU" sz="1100" dirty="0">
                          <a:effectLst/>
                        </a:rPr>
                        <a:t>Сможете лично пообщаться с ведущим преподавателем курса по любому вопросу корп. права на вашем предприятии</a:t>
                      </a:r>
                    </a:p>
                  </a:txBody>
                  <a:tcPr marL="28575" marR="28575" marT="19050" marB="19050" anchor="b">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2182504467"/>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marL="171450" indent="-171450" rtl="0" fontAlgn="b">
                        <a:buClr>
                          <a:srgbClr val="00AEFF"/>
                        </a:buClr>
                        <a:buSzPct val="125000"/>
                        <a:buFont typeface="Wingdings" panose="05000000000000000000" pitchFamily="2" charset="2"/>
                        <a:buChar char="ü"/>
                      </a:pPr>
                      <a:r>
                        <a:rPr lang="ru-RU" sz="1100" dirty="0">
                          <a:solidFill>
                            <a:srgbClr val="000000"/>
                          </a:solidFill>
                          <a:effectLst/>
                        </a:rPr>
                        <a:t>Сможете получить для вашего предприятия сертификат соответствия требованиям действующего законодательства</a:t>
                      </a:r>
                    </a:p>
                  </a:txBody>
                  <a:tcPr marL="28575" marR="28575" marT="19050" marB="19050" anchor="b">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1477427059"/>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marL="171450" indent="-171450" rtl="0" fontAlgn="b">
                        <a:buClr>
                          <a:srgbClr val="00AEFF"/>
                        </a:buClr>
                        <a:buSzPct val="125000"/>
                        <a:buFont typeface="Wingdings" panose="05000000000000000000" pitchFamily="2" charset="2"/>
                        <a:buChar char="ü"/>
                      </a:pPr>
                      <a:r>
                        <a:rPr lang="ru-RU" sz="1100" dirty="0">
                          <a:effectLst/>
                        </a:rPr>
                        <a:t>Ваш сотрудник будет обучен по программе с удостоверением о повышении квалификации государственного образца</a:t>
                      </a:r>
                    </a:p>
                  </a:txBody>
                  <a:tcPr marL="28575" marR="28575" marT="19050" marB="19050" anchor="b">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3994015402"/>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marL="171450" indent="-171450" rtl="0" fontAlgn="b">
                        <a:buClr>
                          <a:srgbClr val="00AEFF"/>
                        </a:buClr>
                        <a:buSzPct val="125000"/>
                        <a:buFont typeface="Wingdings" panose="05000000000000000000" pitchFamily="2" charset="2"/>
                        <a:buChar char="ü"/>
                      </a:pPr>
                      <a:r>
                        <a:rPr lang="ru-RU" sz="1100" dirty="0">
                          <a:effectLst/>
                        </a:rPr>
                        <a:t>Получите рекомендации о прохождении курса от других руководителей компаний</a:t>
                      </a:r>
                    </a:p>
                  </a:txBody>
                  <a:tcPr marL="28575" marR="28575" marT="19050" marB="19050" anchor="b">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213242659"/>
                  </a:ext>
                </a:extLst>
              </a:tr>
              <a:tr h="239562">
                <a:tc>
                  <a:txBody>
                    <a:bodyPr/>
                    <a:lstStyle/>
                    <a:p>
                      <a:pPr algn="l">
                        <a:lnSpc>
                          <a:spcPct val="75000"/>
                        </a:lnSpc>
                      </a:pPr>
                      <a:endParaRPr lang="ru-RU" sz="1100" dirty="0"/>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tc>
                  <a:txBody>
                    <a:bodyPr/>
                    <a:lstStyle/>
                    <a:p>
                      <a:pPr algn="l">
                        <a:lnSpc>
                          <a:spcPct val="75000"/>
                        </a:lnSpc>
                      </a:pPr>
                      <a:endParaRPr lang="ru-RU" sz="1100" dirty="0"/>
                    </a:p>
                  </a:txBody>
                  <a:tcPr marL="45720" marR="45720" anchor="ctr">
                    <a:solidFill>
                      <a:schemeClr val="bg1"/>
                    </a:solidFill>
                  </a:tcPr>
                </a:tc>
                <a:extLst>
                  <a:ext uri="{0D108BD9-81ED-4DB2-BD59-A6C34878D82A}">
                    <a16:rowId xmlns:a16="http://schemas.microsoft.com/office/drawing/2014/main" val="330180583"/>
                  </a:ext>
                </a:extLst>
              </a:tr>
            </a:tbl>
          </a:graphicData>
        </a:graphic>
      </p:graphicFrame>
    </p:spTree>
    <p:extLst>
      <p:ext uri="{BB962C8B-B14F-4D97-AF65-F5344CB8AC3E}">
        <p14:creationId xmlns:p14="http://schemas.microsoft.com/office/powerpoint/2010/main" val="1429448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E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03E557-F33C-4E51-9642-CA72EDE3DF64}"/>
              </a:ext>
            </a:extLst>
          </p:cNvPr>
          <p:cNvSpPr>
            <a:spLocks noGrp="1"/>
          </p:cNvSpPr>
          <p:nvPr>
            <p:ph type="title"/>
          </p:nvPr>
        </p:nvSpPr>
        <p:spPr>
          <a:xfrm>
            <a:off x="422117" y="5440394"/>
            <a:ext cx="5504230" cy="1003037"/>
          </a:xfrm>
        </p:spPr>
        <p:txBody>
          <a:bodyPr>
            <a:noAutofit/>
          </a:bodyPr>
          <a:lstStyle/>
          <a:p>
            <a:r>
              <a:rPr lang="ru-RU" sz="3000" b="1" i="0" dirty="0">
                <a:solidFill>
                  <a:srgbClr val="FFFFFF"/>
                </a:solidFill>
                <a:effectLst/>
              </a:rPr>
              <a:t>Преимущества </a:t>
            </a:r>
            <a:br>
              <a:rPr lang="ru-RU" sz="3000" b="1" i="0" dirty="0">
                <a:solidFill>
                  <a:srgbClr val="FFFFFF"/>
                </a:solidFill>
                <a:effectLst/>
              </a:rPr>
            </a:br>
            <a:r>
              <a:rPr lang="en-US" sz="3000" b="1" i="0" dirty="0">
                <a:solidFill>
                  <a:srgbClr val="FFFFFF"/>
                </a:solidFill>
                <a:effectLst/>
              </a:rPr>
              <a:t>online-</a:t>
            </a:r>
            <a:r>
              <a:rPr lang="ru-RU" sz="3000" b="1" i="0" dirty="0">
                <a:solidFill>
                  <a:srgbClr val="FFFFFF"/>
                </a:solidFill>
                <a:effectLst/>
              </a:rPr>
              <a:t>формата обучения</a:t>
            </a:r>
            <a:endParaRPr lang="ru-RU" sz="3000" dirty="0"/>
          </a:p>
        </p:txBody>
      </p:sp>
      <p:sp>
        <p:nvSpPr>
          <p:cNvPr id="12" name="TextBox 11">
            <a:extLst>
              <a:ext uri="{FF2B5EF4-FFF2-40B4-BE49-F238E27FC236}">
                <a16:creationId xmlns:a16="http://schemas.microsoft.com/office/drawing/2014/main" id="{6AC2279A-0C9A-4899-81B7-F4F02502447B}"/>
              </a:ext>
            </a:extLst>
          </p:cNvPr>
          <p:cNvSpPr txBox="1"/>
          <p:nvPr/>
        </p:nvSpPr>
        <p:spPr>
          <a:xfrm>
            <a:off x="422117" y="532647"/>
            <a:ext cx="5944177" cy="4814395"/>
          </a:xfrm>
          <a:prstGeom prst="rect">
            <a:avLst/>
          </a:prstGeom>
          <a:noFill/>
        </p:spPr>
        <p:txBody>
          <a:bodyPr wrap="square">
            <a:spAutoFit/>
          </a:bodyPr>
          <a:lstStyle/>
          <a:p>
            <a:pPr algn="just">
              <a:lnSpc>
                <a:spcPct val="95000"/>
              </a:lnSpc>
            </a:pPr>
            <a:r>
              <a:rPr lang="ru-RU" sz="1300" b="1" kern="1000" dirty="0">
                <a:solidFill>
                  <a:srgbClr val="FFFFFF"/>
                </a:solidFill>
                <a:latin typeface="+mj-lt"/>
              </a:rPr>
              <a:t>К</a:t>
            </a:r>
            <a:r>
              <a:rPr lang="ru-RU" sz="1300" b="0" i="0" kern="1000" dirty="0">
                <a:solidFill>
                  <a:srgbClr val="FFFFFF"/>
                </a:solidFill>
                <a:effectLst/>
                <a:latin typeface="+mj-lt"/>
              </a:rPr>
              <a:t>онкретная информация, подобранная на основе практики                       и действующего законодательства;</a:t>
            </a:r>
          </a:p>
          <a:p>
            <a:pPr algn="just">
              <a:lnSpc>
                <a:spcPct val="95000"/>
              </a:lnSpc>
            </a:pPr>
            <a:endParaRPr lang="ru-RU" sz="700" b="0" i="0" kern="1000" dirty="0">
              <a:solidFill>
                <a:srgbClr val="FFFFFF"/>
              </a:solidFill>
              <a:effectLst/>
              <a:latin typeface="+mj-lt"/>
            </a:endParaRPr>
          </a:p>
          <a:p>
            <a:pPr algn="just">
              <a:lnSpc>
                <a:spcPct val="95000"/>
              </a:lnSpc>
            </a:pPr>
            <a:r>
              <a:rPr lang="ru-RU" sz="1300" b="1" kern="1000" dirty="0">
                <a:solidFill>
                  <a:srgbClr val="FFFFFF"/>
                </a:solidFill>
                <a:latin typeface="+mj-lt"/>
              </a:rPr>
              <a:t>К</a:t>
            </a:r>
            <a:r>
              <a:rPr lang="ru-RU" sz="1300" b="0" i="0" kern="1000" dirty="0">
                <a:solidFill>
                  <a:srgbClr val="FFFFFF"/>
                </a:solidFill>
                <a:effectLst/>
                <a:latin typeface="+mj-lt"/>
              </a:rPr>
              <a:t>онтроль за усвоением материала со стороны ведущего преподавателя;</a:t>
            </a:r>
          </a:p>
          <a:p>
            <a:pPr algn="just">
              <a:lnSpc>
                <a:spcPct val="95000"/>
              </a:lnSpc>
            </a:pPr>
            <a:endParaRPr lang="ru-RU" sz="700" b="0" i="0" kern="1000" dirty="0">
              <a:solidFill>
                <a:srgbClr val="FFFFFF"/>
              </a:solidFill>
              <a:effectLst/>
              <a:latin typeface="+mj-lt"/>
            </a:endParaRPr>
          </a:p>
          <a:p>
            <a:pPr algn="just">
              <a:lnSpc>
                <a:spcPct val="95000"/>
              </a:lnSpc>
            </a:pPr>
            <a:r>
              <a:rPr lang="ru-RU" sz="1300" b="1" kern="1000" dirty="0">
                <a:solidFill>
                  <a:srgbClr val="FFFFFF"/>
                </a:solidFill>
                <a:latin typeface="+mj-lt"/>
              </a:rPr>
              <a:t>Д</a:t>
            </a:r>
            <a:r>
              <a:rPr lang="ru-RU" sz="1300" b="0" i="0" kern="1000" dirty="0">
                <a:solidFill>
                  <a:srgbClr val="FFFFFF"/>
                </a:solidFill>
                <a:effectLst/>
                <a:latin typeface="+mj-lt"/>
              </a:rPr>
              <a:t>омашние задания;</a:t>
            </a:r>
          </a:p>
          <a:p>
            <a:pPr algn="just">
              <a:lnSpc>
                <a:spcPct val="95000"/>
              </a:lnSpc>
            </a:pPr>
            <a:endParaRPr lang="ru-RU" sz="700" b="0" i="0" kern="1000" dirty="0">
              <a:solidFill>
                <a:srgbClr val="FFFFFF"/>
              </a:solidFill>
              <a:effectLst/>
              <a:latin typeface="+mj-lt"/>
            </a:endParaRPr>
          </a:p>
          <a:p>
            <a:pPr algn="just">
              <a:lnSpc>
                <a:spcPct val="95000"/>
              </a:lnSpc>
            </a:pPr>
            <a:r>
              <a:rPr lang="ru-RU" sz="1300" b="1" kern="1000" dirty="0">
                <a:solidFill>
                  <a:srgbClr val="FFFFFF"/>
                </a:solidFill>
                <a:latin typeface="+mj-lt"/>
              </a:rPr>
              <a:t>О</a:t>
            </a:r>
            <a:r>
              <a:rPr lang="ru-RU" sz="1300" b="0" i="0" kern="1000" dirty="0">
                <a:solidFill>
                  <a:srgbClr val="FFFFFF"/>
                </a:solidFill>
                <a:effectLst/>
                <a:latin typeface="+mj-lt"/>
              </a:rPr>
              <a:t>братная связь по каждому уроку;</a:t>
            </a:r>
          </a:p>
          <a:p>
            <a:pPr algn="just">
              <a:lnSpc>
                <a:spcPct val="95000"/>
              </a:lnSpc>
            </a:pPr>
            <a:endParaRPr lang="ru-RU" sz="700" b="0" i="0" kern="1000" dirty="0">
              <a:solidFill>
                <a:srgbClr val="FFFFFF"/>
              </a:solidFill>
              <a:effectLst/>
              <a:latin typeface="+mj-lt"/>
            </a:endParaRPr>
          </a:p>
          <a:p>
            <a:pPr algn="just">
              <a:lnSpc>
                <a:spcPct val="95000"/>
              </a:lnSpc>
            </a:pPr>
            <a:r>
              <a:rPr lang="ru-RU" sz="1300" b="1" i="0" kern="1000" dirty="0">
                <a:solidFill>
                  <a:srgbClr val="FFFFFF"/>
                </a:solidFill>
                <a:effectLst/>
                <a:latin typeface="+mj-lt"/>
              </a:rPr>
              <a:t>Э</a:t>
            </a:r>
            <a:r>
              <a:rPr lang="ru-RU" sz="1300" b="0" i="0" kern="1000" dirty="0">
                <a:solidFill>
                  <a:srgbClr val="FFFFFF"/>
                </a:solidFill>
                <a:effectLst/>
                <a:latin typeface="+mj-lt"/>
              </a:rPr>
              <a:t>кспертное сопровождение ученика после обучения, рекомендации ведущего преподавателя;</a:t>
            </a:r>
          </a:p>
          <a:p>
            <a:pPr algn="just">
              <a:lnSpc>
                <a:spcPct val="95000"/>
              </a:lnSpc>
            </a:pPr>
            <a:endParaRPr lang="ru-RU" sz="700" b="0" i="0" kern="1000" dirty="0">
              <a:solidFill>
                <a:srgbClr val="FFFFFF"/>
              </a:solidFill>
              <a:effectLst/>
              <a:latin typeface="+mj-lt"/>
            </a:endParaRPr>
          </a:p>
          <a:p>
            <a:pPr algn="just">
              <a:lnSpc>
                <a:spcPct val="95000"/>
              </a:lnSpc>
            </a:pPr>
            <a:r>
              <a:rPr lang="ru-RU" sz="1300" b="1" i="0" kern="1000" dirty="0">
                <a:solidFill>
                  <a:srgbClr val="FFFFFF"/>
                </a:solidFill>
                <a:effectLst/>
                <a:latin typeface="+mj-lt"/>
              </a:rPr>
              <a:t>П</a:t>
            </a:r>
            <a:r>
              <a:rPr lang="ru-RU" sz="1300" b="0" i="0" kern="1000" dirty="0">
                <a:solidFill>
                  <a:srgbClr val="FFFFFF"/>
                </a:solidFill>
                <a:effectLst/>
                <a:latin typeface="+mj-lt"/>
              </a:rPr>
              <a:t>оощрения за правильно выполненные домашние задания;</a:t>
            </a:r>
          </a:p>
          <a:p>
            <a:pPr algn="just">
              <a:lnSpc>
                <a:spcPct val="95000"/>
              </a:lnSpc>
            </a:pPr>
            <a:endParaRPr lang="ru-RU" sz="700" b="0" i="0" kern="1000" dirty="0">
              <a:solidFill>
                <a:srgbClr val="FFFFFF"/>
              </a:solidFill>
              <a:effectLst/>
              <a:latin typeface="+mj-lt"/>
            </a:endParaRPr>
          </a:p>
          <a:p>
            <a:pPr algn="just">
              <a:lnSpc>
                <a:spcPct val="95000"/>
              </a:lnSpc>
            </a:pPr>
            <a:r>
              <a:rPr lang="ru-RU" sz="1300" b="1" i="0" kern="1000" dirty="0">
                <a:solidFill>
                  <a:srgbClr val="FFFFFF"/>
                </a:solidFill>
                <a:effectLst/>
                <a:latin typeface="+mj-lt"/>
              </a:rPr>
              <a:t>В</a:t>
            </a:r>
            <a:r>
              <a:rPr lang="ru-RU" sz="1300" b="0" i="0" kern="1000" dirty="0">
                <a:solidFill>
                  <a:srgbClr val="FFFFFF"/>
                </a:solidFill>
                <a:effectLst/>
                <a:latin typeface="+mj-lt"/>
              </a:rPr>
              <a:t>идео и </a:t>
            </a:r>
            <a:r>
              <a:rPr lang="ru-RU" sz="1300" b="0" i="0" kern="1000" dirty="0" err="1">
                <a:solidFill>
                  <a:srgbClr val="FFFFFF"/>
                </a:solidFill>
                <a:effectLst/>
                <a:latin typeface="+mj-lt"/>
              </a:rPr>
              <a:t>аудиоформат</a:t>
            </a:r>
            <a:r>
              <a:rPr lang="ru-RU" sz="1300" b="0" i="0" kern="1000" dirty="0">
                <a:solidFill>
                  <a:srgbClr val="FFFFFF"/>
                </a:solidFill>
                <a:effectLst/>
                <a:latin typeface="+mj-lt"/>
              </a:rPr>
              <a:t> уроков;</a:t>
            </a:r>
          </a:p>
          <a:p>
            <a:pPr algn="just">
              <a:lnSpc>
                <a:spcPct val="95000"/>
              </a:lnSpc>
            </a:pPr>
            <a:endParaRPr lang="ru-RU" sz="700" b="0" i="0" kern="1000" dirty="0">
              <a:solidFill>
                <a:srgbClr val="FFFFFF"/>
              </a:solidFill>
              <a:effectLst/>
              <a:latin typeface="+mj-lt"/>
            </a:endParaRPr>
          </a:p>
          <a:p>
            <a:pPr algn="just">
              <a:lnSpc>
                <a:spcPct val="95000"/>
              </a:lnSpc>
            </a:pPr>
            <a:r>
              <a:rPr lang="ru-RU" sz="1300" b="1" i="0" kern="1000" dirty="0">
                <a:solidFill>
                  <a:srgbClr val="FFFFFF"/>
                </a:solidFill>
                <a:effectLst/>
                <a:latin typeface="+mj-lt"/>
              </a:rPr>
              <a:t>П</a:t>
            </a:r>
            <a:r>
              <a:rPr lang="ru-RU" sz="1300" b="0" i="0" kern="1000" dirty="0">
                <a:solidFill>
                  <a:srgbClr val="FFFFFF"/>
                </a:solidFill>
                <a:effectLst/>
                <a:latin typeface="+mj-lt"/>
              </a:rPr>
              <a:t>резентации, шаблоны документов, памятки к урокам;</a:t>
            </a:r>
          </a:p>
          <a:p>
            <a:pPr algn="just">
              <a:lnSpc>
                <a:spcPct val="95000"/>
              </a:lnSpc>
            </a:pPr>
            <a:endParaRPr lang="ru-RU" sz="700" b="0" i="0" kern="1000" dirty="0">
              <a:solidFill>
                <a:srgbClr val="FFFFFF"/>
              </a:solidFill>
              <a:effectLst/>
              <a:latin typeface="+mj-lt"/>
            </a:endParaRPr>
          </a:p>
          <a:p>
            <a:pPr algn="just">
              <a:lnSpc>
                <a:spcPct val="95000"/>
              </a:lnSpc>
            </a:pPr>
            <a:r>
              <a:rPr lang="ru-RU" sz="1300" b="1" i="0" kern="1000" dirty="0">
                <a:solidFill>
                  <a:srgbClr val="FFFFFF"/>
                </a:solidFill>
                <a:effectLst/>
                <a:latin typeface="+mj-lt"/>
              </a:rPr>
              <a:t>В</a:t>
            </a:r>
            <a:r>
              <a:rPr lang="ru-RU" sz="1300" b="0" i="0" kern="1000" dirty="0">
                <a:solidFill>
                  <a:srgbClr val="FFFFFF"/>
                </a:solidFill>
                <a:effectLst/>
                <a:latin typeface="+mj-lt"/>
              </a:rPr>
              <a:t>озможность прохождения обучения в комфортном темпе в любое время суток;</a:t>
            </a:r>
          </a:p>
          <a:p>
            <a:pPr algn="just">
              <a:lnSpc>
                <a:spcPct val="95000"/>
              </a:lnSpc>
            </a:pPr>
            <a:endParaRPr lang="ru-RU" sz="700" b="0" i="0" kern="1000" dirty="0">
              <a:solidFill>
                <a:srgbClr val="FFFFFF"/>
              </a:solidFill>
              <a:effectLst/>
              <a:latin typeface="+mj-lt"/>
            </a:endParaRPr>
          </a:p>
          <a:p>
            <a:pPr algn="just">
              <a:lnSpc>
                <a:spcPct val="95000"/>
              </a:lnSpc>
            </a:pPr>
            <a:r>
              <a:rPr lang="ru-RU" sz="1300" b="1" i="0" kern="1000" dirty="0">
                <a:solidFill>
                  <a:srgbClr val="FFFFFF"/>
                </a:solidFill>
                <a:effectLst/>
                <a:latin typeface="+mj-lt"/>
              </a:rPr>
              <a:t>В</a:t>
            </a:r>
            <a:r>
              <a:rPr lang="ru-RU" sz="1300" b="0" i="0" kern="1000" dirty="0">
                <a:solidFill>
                  <a:srgbClr val="FFFFFF"/>
                </a:solidFill>
                <a:effectLst/>
                <a:latin typeface="+mj-lt"/>
              </a:rPr>
              <a:t>озможность оформления беспроцентной рассрочки платежа на срок до 6 мес.;</a:t>
            </a:r>
          </a:p>
          <a:p>
            <a:pPr algn="just">
              <a:lnSpc>
                <a:spcPct val="95000"/>
              </a:lnSpc>
            </a:pPr>
            <a:endParaRPr lang="ru-RU" sz="700" b="0" i="0" kern="1000" dirty="0">
              <a:solidFill>
                <a:srgbClr val="FFFFFF"/>
              </a:solidFill>
              <a:effectLst/>
              <a:latin typeface="+mj-lt"/>
            </a:endParaRPr>
          </a:p>
          <a:p>
            <a:pPr algn="just">
              <a:lnSpc>
                <a:spcPct val="95000"/>
              </a:lnSpc>
            </a:pPr>
            <a:r>
              <a:rPr lang="ru-RU" sz="1300" b="1" i="0" kern="1000" dirty="0">
                <a:solidFill>
                  <a:srgbClr val="FFFFFF"/>
                </a:solidFill>
                <a:effectLst/>
                <a:latin typeface="+mj-lt"/>
              </a:rPr>
              <a:t>Б</a:t>
            </a:r>
            <a:r>
              <a:rPr lang="ru-RU" sz="1300" b="0" i="0" kern="1000" dirty="0">
                <a:solidFill>
                  <a:srgbClr val="FFFFFF"/>
                </a:solidFill>
                <a:effectLst/>
                <a:latin typeface="+mj-lt"/>
              </a:rPr>
              <a:t>ессрочный доступ к личному кабинету с видеоуроками;</a:t>
            </a:r>
          </a:p>
          <a:p>
            <a:pPr algn="just">
              <a:lnSpc>
                <a:spcPct val="95000"/>
              </a:lnSpc>
            </a:pPr>
            <a:endParaRPr lang="ru-RU" sz="700" b="0" i="0" kern="1000" dirty="0">
              <a:solidFill>
                <a:srgbClr val="FFFFFF"/>
              </a:solidFill>
              <a:effectLst/>
              <a:latin typeface="+mj-lt"/>
            </a:endParaRPr>
          </a:p>
          <a:p>
            <a:pPr algn="just">
              <a:lnSpc>
                <a:spcPct val="95000"/>
              </a:lnSpc>
            </a:pPr>
            <a:r>
              <a:rPr lang="ru-RU" sz="1300" b="1" i="0" kern="1000" dirty="0">
                <a:solidFill>
                  <a:srgbClr val="FFFFFF"/>
                </a:solidFill>
                <a:effectLst/>
                <a:latin typeface="+mj-lt"/>
              </a:rPr>
              <a:t>В</a:t>
            </a:r>
            <a:r>
              <a:rPr lang="ru-RU" sz="1300" b="0" i="0" kern="1000" dirty="0">
                <a:solidFill>
                  <a:srgbClr val="FFFFFF"/>
                </a:solidFill>
                <a:effectLst/>
                <a:latin typeface="+mj-lt"/>
              </a:rPr>
              <a:t>озможность прохождения обучения несколькими сотрудниками             от 1 компании.</a:t>
            </a:r>
          </a:p>
        </p:txBody>
      </p:sp>
      <p:pic>
        <p:nvPicPr>
          <p:cNvPr id="1026" name="Picture 2">
            <a:extLst>
              <a:ext uri="{FF2B5EF4-FFF2-40B4-BE49-F238E27FC236}">
                <a16:creationId xmlns:a16="http://schemas.microsoft.com/office/drawing/2014/main" id="{F7296092-8FD8-478C-9B3B-AD8FFDDEF5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9" r="27486"/>
          <a:stretch/>
        </p:blipFill>
        <p:spPr bwMode="auto">
          <a:xfrm>
            <a:off x="6814869" y="0"/>
            <a:ext cx="53771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865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25A763-9387-44BB-8BCC-9F3AC3ED69B5}"/>
              </a:ext>
            </a:extLst>
          </p:cNvPr>
          <p:cNvSpPr>
            <a:spLocks noGrp="1"/>
          </p:cNvSpPr>
          <p:nvPr>
            <p:ph type="title"/>
          </p:nvPr>
        </p:nvSpPr>
        <p:spPr>
          <a:xfrm>
            <a:off x="435076" y="440811"/>
            <a:ext cx="11221619" cy="539443"/>
          </a:xfrm>
        </p:spPr>
        <p:txBody>
          <a:bodyPr>
            <a:normAutofit/>
          </a:bodyPr>
          <a:lstStyle/>
          <a:p>
            <a:r>
              <a:rPr lang="ru-RU" sz="2800" b="1" i="0" dirty="0">
                <a:solidFill>
                  <a:srgbClr val="00AEFF"/>
                </a:solidFill>
                <a:effectLst/>
              </a:rPr>
              <a:t>УЧЕБНАЯ ПРОГРАММА повышения квалификации</a:t>
            </a:r>
            <a:endParaRPr lang="ru-RU" sz="2800" b="1" dirty="0">
              <a:solidFill>
                <a:srgbClr val="00AEFF"/>
              </a:solidFill>
            </a:endParaRPr>
          </a:p>
        </p:txBody>
      </p:sp>
      <p:graphicFrame>
        <p:nvGraphicFramePr>
          <p:cNvPr id="6" name="Таблица 6">
            <a:extLst>
              <a:ext uri="{FF2B5EF4-FFF2-40B4-BE49-F238E27FC236}">
                <a16:creationId xmlns:a16="http://schemas.microsoft.com/office/drawing/2014/main" id="{1A46E2FA-2744-4D3A-9957-7B24269E320B}"/>
              </a:ext>
            </a:extLst>
          </p:cNvPr>
          <p:cNvGraphicFramePr>
            <a:graphicFrameLocks noGrp="1"/>
          </p:cNvGraphicFramePr>
          <p:nvPr>
            <p:ph idx="1"/>
            <p:extLst>
              <p:ext uri="{D42A27DB-BD31-4B8C-83A1-F6EECF244321}">
                <p14:modId xmlns:p14="http://schemas.microsoft.com/office/powerpoint/2010/main" val="3612887791"/>
              </p:ext>
            </p:extLst>
          </p:nvPr>
        </p:nvGraphicFramePr>
        <p:xfrm>
          <a:off x="534838" y="1744761"/>
          <a:ext cx="11121858" cy="4577382"/>
        </p:xfrm>
        <a:graphic>
          <a:graphicData uri="http://schemas.openxmlformats.org/drawingml/2006/table">
            <a:tbl>
              <a:tblPr firstRow="1" bandRow="1">
                <a:tableStyleId>{5C22544A-7EE6-4342-B048-85BDC9FD1C3A}</a:tableStyleId>
              </a:tblPr>
              <a:tblGrid>
                <a:gridCol w="3051369">
                  <a:extLst>
                    <a:ext uri="{9D8B030D-6E8A-4147-A177-3AD203B41FA5}">
                      <a16:colId xmlns:a16="http://schemas.microsoft.com/office/drawing/2014/main" val="2979741816"/>
                    </a:ext>
                  </a:extLst>
                </a:gridCol>
                <a:gridCol w="8070489">
                  <a:extLst>
                    <a:ext uri="{9D8B030D-6E8A-4147-A177-3AD203B41FA5}">
                      <a16:colId xmlns:a16="http://schemas.microsoft.com/office/drawing/2014/main" val="1878698616"/>
                    </a:ext>
                  </a:extLst>
                </a:gridCol>
              </a:tblGrid>
              <a:tr h="803662">
                <a:tc gridSpan="2">
                  <a:txBody>
                    <a:bodyPr/>
                    <a:lstStyle/>
                    <a:p>
                      <a:r>
                        <a:rPr lang="ru-RU" sz="1400" b="1" i="0" kern="1200" dirty="0">
                          <a:solidFill>
                            <a:schemeClr val="lt1"/>
                          </a:solidFill>
                          <a:effectLst/>
                          <a:latin typeface="+mn-lt"/>
                          <a:ea typeface="+mn-ea"/>
                          <a:cs typeface="+mn-cs"/>
                        </a:rPr>
                        <a:t>РАЗДЕЛ 1. </a:t>
                      </a:r>
                    </a:p>
                    <a:p>
                      <a:r>
                        <a:rPr lang="ru-RU" sz="1400" b="1" i="0" kern="1200" dirty="0">
                          <a:solidFill>
                            <a:schemeClr val="lt1"/>
                          </a:solidFill>
                          <a:effectLst/>
                          <a:latin typeface="+mn-lt"/>
                          <a:ea typeface="+mn-ea"/>
                          <a:cs typeface="+mn-cs"/>
                        </a:rPr>
                        <a:t>Институт корпоративного секретаря в российских акционерных обществах</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AEFF"/>
                    </a:solidFill>
                  </a:tcPr>
                </a:tc>
                <a:tc hMerge="1">
                  <a:txBody>
                    <a:bodyPr/>
                    <a:lstStyle/>
                    <a:p>
                      <a:endParaRPr lang="ru-RU" dirty="0"/>
                    </a:p>
                  </a:txBody>
                  <a:tcPr>
                    <a:solidFill>
                      <a:srgbClr val="00AEFF"/>
                    </a:solidFill>
                  </a:tcPr>
                </a:tc>
                <a:extLst>
                  <a:ext uri="{0D108BD9-81ED-4DB2-BD59-A6C34878D82A}">
                    <a16:rowId xmlns:a16="http://schemas.microsoft.com/office/drawing/2014/main" val="1768694183"/>
                  </a:ext>
                </a:extLst>
              </a:tr>
              <a:tr h="1065726">
                <a:tc>
                  <a:txBody>
                    <a:bodyPr/>
                    <a:lstStyle/>
                    <a:p>
                      <a:r>
                        <a:rPr lang="ru-RU" sz="1100" b="1" i="1" kern="1200" dirty="0">
                          <a:solidFill>
                            <a:schemeClr val="dk1"/>
                          </a:solidFill>
                          <a:effectLst/>
                          <a:latin typeface="+mn-lt"/>
                          <a:ea typeface="+mn-ea"/>
                          <a:cs typeface="+mn-cs"/>
                        </a:rPr>
                        <a:t>Тема 1.1. Компетенция и основные функции корпоративного секретаря.</a:t>
                      </a:r>
                      <a:endParaRPr lang="ru-RU" sz="1100" b="1" i="1" dirty="0"/>
                    </a:p>
                  </a:txBody>
                  <a:tcPr>
                    <a:lnL w="12700" cap="flat" cmpd="sng" algn="ctr">
                      <a:solidFill>
                        <a:schemeClr val="tx1"/>
                      </a:solidFill>
                      <a:prstDash val="solid"/>
                      <a:round/>
                      <a:headEnd type="none" w="med" len="med"/>
                      <a:tailEnd type="none" w="med" len="med"/>
                    </a:lnL>
                    <a:no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Полномочия и функции уполномоченного лица, основной задачей которого является обеспечение соблюдения органами управления и должностными лицами Общества процедурных требований, гарантирующих реализацию прав и законных интересов акционеров Общества. Организация взаимодействия Общества с его акционерами и Советом директоров Общества.</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979124352"/>
                  </a:ext>
                </a:extLst>
              </a:tr>
              <a:tr h="1450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1" i="1" kern="1200" dirty="0">
                          <a:solidFill>
                            <a:schemeClr val="dk1"/>
                          </a:solidFill>
                          <a:effectLst/>
                          <a:latin typeface="+mn-lt"/>
                          <a:ea typeface="+mn-ea"/>
                          <a:cs typeface="+mn-cs"/>
                        </a:rPr>
                        <a:t>Тема. 1.2. Формирование системы корпоративного управления в российских акционерных обществах. Деятельность корпоративного секретаря по развитию практики корпоративного управления.</a:t>
                      </a:r>
                      <a:endParaRPr lang="ru-RU" sz="1100" b="1" i="1" dirty="0"/>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Рассмотрение сущности, роли и объективной необходимости развития корпоративного управления. Этапы становления и проблемы корпоративного управления в России. Правовое регулирование организационных форм корпоративных отношений в рамках одной организации.</a:t>
                      </a:r>
                      <a:endParaRPr lang="ru-RU" sz="800" dirty="0"/>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498899196"/>
                  </a:ext>
                </a:extLst>
              </a:tr>
              <a:tr h="1257907">
                <a:tc>
                  <a:txBody>
                    <a:bodyPr/>
                    <a:lstStyle/>
                    <a:p>
                      <a:r>
                        <a:rPr lang="ru-RU" sz="1100" b="1" i="1" kern="1200" dirty="0">
                          <a:solidFill>
                            <a:schemeClr val="dk1"/>
                          </a:solidFill>
                          <a:effectLst/>
                          <a:latin typeface="+mn-lt"/>
                          <a:ea typeface="+mn-ea"/>
                          <a:cs typeface="+mn-cs"/>
                        </a:rPr>
                        <a:t>Тема 1.3. Назначение корпоративного секретаря акционерного общества и прекращение его полномочий. Аппарат корпоративного секретаря общества и его инструментарий.</a:t>
                      </a:r>
                      <a:endParaRPr lang="ru-RU" sz="800" b="1" i="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Регламентация деятельности корпоративного секретаря. Назначение корпоративного секретаря и прекращение его деятельности. Права и ответственность корпоративного секретаря в системе корпоративного управления общества.</a:t>
                      </a:r>
                      <a:endParaRPr lang="ru-RU" sz="8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3643810"/>
                  </a:ext>
                </a:extLst>
              </a:tr>
            </a:tbl>
          </a:graphicData>
        </a:graphic>
      </p:graphicFrame>
      <p:sp>
        <p:nvSpPr>
          <p:cNvPr id="5" name="Заголовок 1">
            <a:extLst>
              <a:ext uri="{FF2B5EF4-FFF2-40B4-BE49-F238E27FC236}">
                <a16:creationId xmlns:a16="http://schemas.microsoft.com/office/drawing/2014/main" id="{CE784914-A936-4AE7-B991-397FE1A80C78}"/>
              </a:ext>
            </a:extLst>
          </p:cNvPr>
          <p:cNvSpPr txBox="1">
            <a:spLocks/>
          </p:cNvSpPr>
          <p:nvPr/>
        </p:nvSpPr>
        <p:spPr>
          <a:xfrm>
            <a:off x="435076" y="782531"/>
            <a:ext cx="11221619" cy="539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600" b="1" dirty="0"/>
              <a:t>«Корпоративный секретарь в системе корпоративного управления акционерных обществ»</a:t>
            </a:r>
            <a:endParaRPr lang="ru-RU" sz="1600" dirty="0"/>
          </a:p>
        </p:txBody>
      </p:sp>
      <p:pic>
        <p:nvPicPr>
          <p:cNvPr id="7" name="Рисунок 6">
            <a:hlinkClick r:id="rId3"/>
            <a:extLst>
              <a:ext uri="{FF2B5EF4-FFF2-40B4-BE49-F238E27FC236}">
                <a16:creationId xmlns:a16="http://schemas.microsoft.com/office/drawing/2014/main" id="{16D6F9F0-E565-4E23-A84C-98492745C2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1299" y="455480"/>
            <a:ext cx="635900" cy="635900"/>
          </a:xfrm>
          <a:prstGeom prst="rect">
            <a:avLst/>
          </a:prstGeom>
        </p:spPr>
      </p:pic>
    </p:spTree>
    <p:extLst>
      <p:ext uri="{BB962C8B-B14F-4D97-AF65-F5344CB8AC3E}">
        <p14:creationId xmlns:p14="http://schemas.microsoft.com/office/powerpoint/2010/main" val="2803304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graphicFrame>
        <p:nvGraphicFramePr>
          <p:cNvPr id="6" name="Таблица 6">
            <a:extLst>
              <a:ext uri="{FF2B5EF4-FFF2-40B4-BE49-F238E27FC236}">
                <a16:creationId xmlns:a16="http://schemas.microsoft.com/office/drawing/2014/main" id="{1A46E2FA-2744-4D3A-9957-7B24269E320B}"/>
              </a:ext>
            </a:extLst>
          </p:cNvPr>
          <p:cNvGraphicFramePr>
            <a:graphicFrameLocks noGrp="1"/>
          </p:cNvGraphicFramePr>
          <p:nvPr>
            <p:ph idx="1"/>
            <p:extLst>
              <p:ext uri="{D42A27DB-BD31-4B8C-83A1-F6EECF244321}">
                <p14:modId xmlns:p14="http://schemas.microsoft.com/office/powerpoint/2010/main" val="3997505665"/>
              </p:ext>
            </p:extLst>
          </p:nvPr>
        </p:nvGraphicFramePr>
        <p:xfrm>
          <a:off x="534838" y="545227"/>
          <a:ext cx="11119449" cy="5994074"/>
        </p:xfrm>
        <a:graphic>
          <a:graphicData uri="http://schemas.openxmlformats.org/drawingml/2006/table">
            <a:tbl>
              <a:tblPr firstRow="1" bandRow="1">
                <a:tableStyleId>{5C22544A-7EE6-4342-B048-85BDC9FD1C3A}</a:tableStyleId>
              </a:tblPr>
              <a:tblGrid>
                <a:gridCol w="3050709">
                  <a:extLst>
                    <a:ext uri="{9D8B030D-6E8A-4147-A177-3AD203B41FA5}">
                      <a16:colId xmlns:a16="http://schemas.microsoft.com/office/drawing/2014/main" val="2979741816"/>
                    </a:ext>
                  </a:extLst>
                </a:gridCol>
                <a:gridCol w="8068740">
                  <a:extLst>
                    <a:ext uri="{9D8B030D-6E8A-4147-A177-3AD203B41FA5}">
                      <a16:colId xmlns:a16="http://schemas.microsoft.com/office/drawing/2014/main" val="1878698616"/>
                    </a:ext>
                  </a:extLst>
                </a:gridCol>
              </a:tblGrid>
              <a:tr h="727610">
                <a:tc gridSpan="2">
                  <a:txBody>
                    <a:bodyPr/>
                    <a:lstStyle/>
                    <a:p>
                      <a:r>
                        <a:rPr lang="ru-RU" sz="1400" b="1" i="0" kern="1200" dirty="0">
                          <a:solidFill>
                            <a:schemeClr val="lt1"/>
                          </a:solidFill>
                          <a:effectLst/>
                          <a:latin typeface="+mn-lt"/>
                          <a:ea typeface="+mn-ea"/>
                          <a:cs typeface="+mn-cs"/>
                        </a:rPr>
                        <a:t>РАЗДЕЛ 2. </a:t>
                      </a:r>
                    </a:p>
                    <a:p>
                      <a:r>
                        <a:rPr lang="ru-RU" sz="1400" b="1" i="0" kern="1200" dirty="0">
                          <a:solidFill>
                            <a:schemeClr val="lt1"/>
                          </a:solidFill>
                          <a:effectLst/>
                          <a:latin typeface="+mn-lt"/>
                          <a:ea typeface="+mn-ea"/>
                          <a:cs typeface="+mn-cs"/>
                        </a:rPr>
                        <a:t>Общее собрание акционеров. Деятельность корпоративного секретаря в процессе подготовки, созыва и проведения общего собрания</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AEFF"/>
                    </a:solidFill>
                  </a:tcPr>
                </a:tc>
                <a:tc hMerge="1">
                  <a:txBody>
                    <a:bodyPr/>
                    <a:lstStyle/>
                    <a:p>
                      <a:endParaRPr lang="ru-RU" dirty="0"/>
                    </a:p>
                  </a:txBody>
                  <a:tcPr>
                    <a:solidFill>
                      <a:srgbClr val="00AEFF"/>
                    </a:solidFill>
                  </a:tcPr>
                </a:tc>
                <a:extLst>
                  <a:ext uri="{0D108BD9-81ED-4DB2-BD59-A6C34878D82A}">
                    <a16:rowId xmlns:a16="http://schemas.microsoft.com/office/drawing/2014/main" val="1768694183"/>
                  </a:ext>
                </a:extLst>
              </a:tr>
              <a:tr h="964874">
                <a:tc>
                  <a:txBody>
                    <a:bodyPr/>
                    <a:lstStyle/>
                    <a:p>
                      <a:r>
                        <a:rPr lang="ru-RU" sz="1100" b="1" i="1" kern="1200" dirty="0">
                          <a:solidFill>
                            <a:schemeClr val="dk1"/>
                          </a:solidFill>
                          <a:effectLst/>
                          <a:latin typeface="+mn-lt"/>
                          <a:ea typeface="+mn-ea"/>
                          <a:cs typeface="+mn-cs"/>
                        </a:rPr>
                        <a:t>Тема 2.1. Общее собрание акционеров: место в системе корпоративного управления акционерного общества. Формы общего собрания.</a:t>
                      </a:r>
                      <a:endParaRPr lang="ru-RU" sz="1100" b="1" i="1" dirty="0"/>
                    </a:p>
                  </a:txBody>
                  <a:tcPr>
                    <a:lnL w="12700" cap="flat" cmpd="sng" algn="ctr">
                      <a:solidFill>
                        <a:schemeClr val="tx1"/>
                      </a:solidFill>
                      <a:prstDash val="solid"/>
                      <a:round/>
                      <a:headEnd type="none" w="med" len="med"/>
                      <a:tailEnd type="none" w="med" len="med"/>
                    </a:lnL>
                    <a:no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Компетенции общего собрания акционеров. Вопросы формирования иных органов управления. Принципы подотчетности общему собранию акционеров. Правила функционирования органа.</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979124352"/>
                  </a:ext>
                </a:extLst>
              </a:tr>
              <a:tr h="1312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1" i="1" kern="1200" dirty="0">
                          <a:solidFill>
                            <a:schemeClr val="dk1"/>
                          </a:solidFill>
                          <a:effectLst/>
                          <a:latin typeface="+mn-lt"/>
                          <a:ea typeface="+mn-ea"/>
                          <a:cs typeface="+mn-cs"/>
                        </a:rPr>
                        <a:t>Тема 2.2. Организация и проведение общего собрания акционеров.</a:t>
                      </a:r>
                      <a:endParaRPr lang="ru-RU" sz="1100" b="1" i="1" dirty="0"/>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1" kern="1200" dirty="0">
                          <a:solidFill>
                            <a:schemeClr val="dk1"/>
                          </a:solidFill>
                          <a:effectLst/>
                          <a:latin typeface="+mn-lt"/>
                          <a:ea typeface="+mn-ea"/>
                          <a:cs typeface="+mn-cs"/>
                        </a:rPr>
                        <a:t>Вопросы, раскрывающие содержание темы:</a:t>
                      </a:r>
                    </a:p>
                    <a:p>
                      <a:r>
                        <a:rPr lang="ru-RU" sz="1100" b="0" i="0" kern="1200" dirty="0">
                          <a:solidFill>
                            <a:schemeClr val="dk1"/>
                          </a:solidFill>
                          <a:effectLst/>
                          <a:latin typeface="+mn-lt"/>
                          <a:ea typeface="+mn-ea"/>
                          <a:cs typeface="+mn-cs"/>
                        </a:rPr>
                        <a:t>Требования к информационному обеспечению участников общего собрания: порядок и сроки уведомления акционеров о проведении собрания. Порядок предоставления информации (материалов) лицам, имеющим право на участие в общем собрании. Объем информации, предоставляемой к годовому общему собранию акционеров. </a:t>
                      </a:r>
                    </a:p>
                    <a:p>
                      <a:r>
                        <a:rPr lang="ru-RU" sz="1100" b="0" i="0" kern="1200" dirty="0">
                          <a:solidFill>
                            <a:schemeClr val="dk1"/>
                          </a:solidFill>
                          <a:effectLst/>
                          <a:latin typeface="+mn-lt"/>
                          <a:ea typeface="+mn-ea"/>
                          <a:cs typeface="+mn-cs"/>
                        </a:rPr>
                        <a:t>Право на участие в общем собрании акционеров. Участие в собрании профессиональных участников ценных бумаг. Органы общего собрания акционеров: порядок избрания и функционирования. Особенности определения кворума на общем собрании акционеров: ограничения в праве голосования. Порядок идентификации, авторизации, регистрации лиц, участвующих в общем собрании без присутствия в месте проведения общего собрания. Удостоверение решений, принимаемых на общем собрании акционеров: правовое положение регистратора общества и нотариуса на собрании. Порядок голосования и принятия решений. Особенности голосования по определенным вопросам повестки дня. Признание привилегированных акций голосующими. Особенности проведения общего собрания акционеров в форме заочного голосования.</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498899196"/>
                  </a:ext>
                </a:extLst>
              </a:tr>
              <a:tr h="537799">
                <a:tc gridSpan="2">
                  <a:txBody>
                    <a:bodyPr/>
                    <a:lstStyle/>
                    <a:p>
                      <a:r>
                        <a:rPr lang="ru-RU" sz="1400" b="1" i="0" kern="1200" dirty="0">
                          <a:solidFill>
                            <a:schemeClr val="lt1"/>
                          </a:solidFill>
                          <a:effectLst/>
                          <a:latin typeface="+mn-lt"/>
                          <a:ea typeface="+mn-ea"/>
                          <a:cs typeface="+mn-cs"/>
                        </a:rPr>
                        <a:t>РАЗДЕЛ 3. </a:t>
                      </a:r>
                    </a:p>
                    <a:p>
                      <a:r>
                        <a:rPr lang="ru-RU" sz="1400" b="1" i="0" kern="1200" dirty="0">
                          <a:solidFill>
                            <a:schemeClr val="lt1"/>
                          </a:solidFill>
                          <a:effectLst/>
                          <a:latin typeface="+mn-lt"/>
                          <a:ea typeface="+mn-ea"/>
                          <a:cs typeface="+mn-cs"/>
                        </a:rPr>
                        <a:t>Участие корпоративного секретаря в формировании персонального состава совета директоров акционерного общества</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AEFF"/>
                    </a:solidFill>
                  </a:tcPr>
                </a:tc>
                <a:tc hMerge="1">
                  <a:txBody>
                    <a:bodyPr/>
                    <a:lstStyle/>
                    <a:p>
                      <a:endParaRPr lang="ru-RU" sz="1600" dirty="0"/>
                    </a:p>
                  </a:txBody>
                  <a:tcPr>
                    <a:solidFill>
                      <a:srgbClr val="00AEFF"/>
                    </a:solidFill>
                  </a:tcPr>
                </a:tc>
                <a:extLst>
                  <a:ext uri="{0D108BD9-81ED-4DB2-BD59-A6C34878D82A}">
                    <a16:rowId xmlns:a16="http://schemas.microsoft.com/office/drawing/2014/main" val="1829455019"/>
                  </a:ext>
                </a:extLst>
              </a:tr>
              <a:tr h="501689">
                <a:tc>
                  <a:txBody>
                    <a:bodyPr/>
                    <a:lstStyle/>
                    <a:p>
                      <a:r>
                        <a:rPr lang="ru-RU" sz="1100" b="1" i="1" kern="1200" dirty="0">
                          <a:solidFill>
                            <a:schemeClr val="dk1"/>
                          </a:solidFill>
                          <a:effectLst/>
                          <a:latin typeface="+mn-lt"/>
                          <a:ea typeface="+mn-ea"/>
                          <a:cs typeface="+mn-cs"/>
                        </a:rPr>
                        <a:t>Тема 3.1. Структура совета директоров: требования к количественному и персональному составу.</a:t>
                      </a:r>
                      <a:endParaRPr lang="ru-RU" sz="1100" b="1" i="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r>
                        <a:rPr lang="ru-RU" sz="1100" b="1" dirty="0"/>
                        <a:t>Вопросы, раскрывающие содержание темы:</a:t>
                      </a:r>
                    </a:p>
                    <a:p>
                      <a:r>
                        <a:rPr lang="ru-RU" sz="1100" b="0" i="0" kern="1200" dirty="0">
                          <a:solidFill>
                            <a:schemeClr val="dk1"/>
                          </a:solidFill>
                          <a:effectLst/>
                          <a:latin typeface="+mn-lt"/>
                          <a:ea typeface="+mn-ea"/>
                          <a:cs typeface="+mn-cs"/>
                        </a:rPr>
                        <a:t>Роль и функции совета директоров. Полномочия совета директоров. Правила формирования совета директоров. Принципы организации успешного функционирования системы корпоративного управления.</a:t>
                      </a:r>
                      <a:endParaRPr lang="ru-RU" sz="11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5587230"/>
                  </a:ext>
                </a:extLst>
              </a:tr>
            </a:tbl>
          </a:graphicData>
        </a:graphic>
      </p:graphicFrame>
    </p:spTree>
    <p:extLst>
      <p:ext uri="{BB962C8B-B14F-4D97-AF65-F5344CB8AC3E}">
        <p14:creationId xmlns:p14="http://schemas.microsoft.com/office/powerpoint/2010/main" val="1969120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graphicFrame>
        <p:nvGraphicFramePr>
          <p:cNvPr id="6" name="Таблица 6">
            <a:extLst>
              <a:ext uri="{FF2B5EF4-FFF2-40B4-BE49-F238E27FC236}">
                <a16:creationId xmlns:a16="http://schemas.microsoft.com/office/drawing/2014/main" id="{1A46E2FA-2744-4D3A-9957-7B24269E320B}"/>
              </a:ext>
            </a:extLst>
          </p:cNvPr>
          <p:cNvGraphicFramePr>
            <a:graphicFrameLocks noGrp="1"/>
          </p:cNvGraphicFramePr>
          <p:nvPr>
            <p:ph idx="1"/>
            <p:extLst>
              <p:ext uri="{D42A27DB-BD31-4B8C-83A1-F6EECF244321}">
                <p14:modId xmlns:p14="http://schemas.microsoft.com/office/powerpoint/2010/main" val="2291439981"/>
              </p:ext>
            </p:extLst>
          </p:nvPr>
        </p:nvGraphicFramePr>
        <p:xfrm>
          <a:off x="526212" y="545227"/>
          <a:ext cx="11136702" cy="5881137"/>
        </p:xfrm>
        <a:graphic>
          <a:graphicData uri="http://schemas.openxmlformats.org/drawingml/2006/table">
            <a:tbl>
              <a:tblPr firstRow="1" bandRow="1">
                <a:tableStyleId>{5C22544A-7EE6-4342-B048-85BDC9FD1C3A}</a:tableStyleId>
              </a:tblPr>
              <a:tblGrid>
                <a:gridCol w="3055442">
                  <a:extLst>
                    <a:ext uri="{9D8B030D-6E8A-4147-A177-3AD203B41FA5}">
                      <a16:colId xmlns:a16="http://schemas.microsoft.com/office/drawing/2014/main" val="2979741816"/>
                    </a:ext>
                  </a:extLst>
                </a:gridCol>
                <a:gridCol w="8081260">
                  <a:extLst>
                    <a:ext uri="{9D8B030D-6E8A-4147-A177-3AD203B41FA5}">
                      <a16:colId xmlns:a16="http://schemas.microsoft.com/office/drawing/2014/main" val="1878698616"/>
                    </a:ext>
                  </a:extLst>
                </a:gridCol>
              </a:tblGrid>
              <a:tr h="821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1" i="1" kern="1200" dirty="0">
                          <a:solidFill>
                            <a:schemeClr val="tx1"/>
                          </a:solidFill>
                          <a:effectLst/>
                          <a:latin typeface="+mn-lt"/>
                          <a:ea typeface="+mn-ea"/>
                          <a:cs typeface="+mn-cs"/>
                        </a:rPr>
                        <a:t>Тема 3.2. Планирование работы совета директоров: функции и компетенции корпоративного секретаря.</a:t>
                      </a:r>
                      <a:endParaRPr lang="ru-RU" sz="800" b="1" i="1"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r>
                        <a:rPr lang="ru-RU" sz="1100" b="1" i="0" kern="1200" dirty="0">
                          <a:solidFill>
                            <a:schemeClr val="tx1"/>
                          </a:solidFill>
                          <a:effectLst/>
                          <a:latin typeface="+mn-lt"/>
                          <a:ea typeface="+mn-ea"/>
                          <a:cs typeface="+mn-cs"/>
                        </a:rPr>
                        <a:t>Вопросы, раскрывающие содержание темы:</a:t>
                      </a:r>
                      <a:endParaRPr lang="ru-RU" sz="1100" b="0" i="0" kern="1200" dirty="0">
                        <a:solidFill>
                          <a:schemeClr val="tx1"/>
                        </a:solidFill>
                        <a:effectLst/>
                        <a:latin typeface="+mn-lt"/>
                        <a:ea typeface="+mn-ea"/>
                        <a:cs typeface="+mn-cs"/>
                      </a:endParaRPr>
                    </a:p>
                    <a:p>
                      <a:r>
                        <a:rPr lang="ru-RU" sz="1100" b="0" i="0" kern="1200" dirty="0">
                          <a:solidFill>
                            <a:schemeClr val="tx1"/>
                          </a:solidFill>
                          <a:effectLst/>
                          <a:latin typeface="+mn-lt"/>
                          <a:ea typeface="+mn-ea"/>
                          <a:cs typeface="+mn-cs"/>
                        </a:rPr>
                        <a:t>Принципы составления плана работы корпоративного секретаря. Основы планирования графика проведения основных корпоративных процедур. Задачи и полномочия корпоративного секретаря в процессе планирования системы корпоративного управления общества.</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498899196"/>
                  </a:ext>
                </a:extLst>
              </a:tr>
              <a:tr h="821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1" i="1" kern="1200" dirty="0">
                          <a:solidFill>
                            <a:schemeClr val="dk1"/>
                          </a:solidFill>
                          <a:effectLst/>
                          <a:latin typeface="+mn-lt"/>
                          <a:ea typeface="+mn-ea"/>
                          <a:cs typeface="+mn-cs"/>
                        </a:rPr>
                        <a:t>Тема 3.2. Планирование работы совета директоров: функции и компетенции корпоративного секретаря.</a:t>
                      </a:r>
                      <a:endParaRPr lang="ru-RU" sz="800" b="1" i="1" dirty="0"/>
                    </a:p>
                  </a:txBody>
                  <a:tcPr>
                    <a:lnL w="12700" cap="flat" cmpd="sng" algn="ctr">
                      <a:solidFill>
                        <a:schemeClr val="tx1"/>
                      </a:solidFill>
                      <a:prstDash val="solid"/>
                      <a:round/>
                      <a:headEnd type="none" w="med" len="med"/>
                      <a:tailEnd type="none" w="med" len="med"/>
                    </a:lnL>
                    <a:no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Обеспечение консультационной функции в период подготовки и проведения совета директоров. Контроль исполнения требований корпоративного законодательства. Обеспечение доступа к документам, учет поступивших бюллетеней, контроль за работой счетной комиссии, подготовка проекта отчета. Взаимодействие с регистратором.</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151377000"/>
                  </a:ext>
                </a:extLst>
              </a:tr>
              <a:tr h="537799">
                <a:tc gridSpan="2">
                  <a:txBody>
                    <a:bodyPr/>
                    <a:lstStyle/>
                    <a:p>
                      <a:r>
                        <a:rPr lang="ru-RU" sz="1400" b="1" i="0" kern="1200" dirty="0">
                          <a:solidFill>
                            <a:schemeClr val="bg1"/>
                          </a:solidFill>
                          <a:effectLst/>
                          <a:latin typeface="+mn-lt"/>
                          <a:ea typeface="+mn-ea"/>
                          <a:cs typeface="+mn-cs"/>
                        </a:rPr>
                        <a:t>РАЗДЕЛ 4. </a:t>
                      </a:r>
                    </a:p>
                    <a:p>
                      <a:r>
                        <a:rPr lang="ru-RU" sz="1400" b="1" i="0" kern="1200" dirty="0">
                          <a:solidFill>
                            <a:schemeClr val="bg1"/>
                          </a:solidFill>
                          <a:effectLst/>
                          <a:latin typeface="+mn-lt"/>
                          <a:ea typeface="+mn-ea"/>
                          <a:cs typeface="+mn-cs"/>
                        </a:rPr>
                        <a:t>Практические аспекты квалификации и одобрения экстраординарных сделок. Роль корпоративного секретаря в совершении крупных сделок и сделок с заинтересованностью</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AEFF"/>
                    </a:solidFill>
                  </a:tcPr>
                </a:tc>
                <a:tc hMerge="1">
                  <a:txBody>
                    <a:bodyPr/>
                    <a:lstStyle/>
                    <a:p>
                      <a:endParaRPr lang="ru-RU" sz="1600" dirty="0"/>
                    </a:p>
                  </a:txBody>
                  <a:tcPr>
                    <a:solidFill>
                      <a:srgbClr val="00AEFF"/>
                    </a:solidFill>
                  </a:tcPr>
                </a:tc>
                <a:extLst>
                  <a:ext uri="{0D108BD9-81ED-4DB2-BD59-A6C34878D82A}">
                    <a16:rowId xmlns:a16="http://schemas.microsoft.com/office/drawing/2014/main" val="1829455019"/>
                  </a:ext>
                </a:extLst>
              </a:tr>
              <a:tr h="501689">
                <a:tc>
                  <a:txBody>
                    <a:bodyPr/>
                    <a:lstStyle/>
                    <a:p>
                      <a:r>
                        <a:rPr lang="ru-RU" sz="1100" b="1" i="1" kern="1200" dirty="0">
                          <a:solidFill>
                            <a:schemeClr val="dk1"/>
                          </a:solidFill>
                          <a:effectLst/>
                          <a:latin typeface="+mn-lt"/>
                          <a:ea typeface="+mn-ea"/>
                          <a:cs typeface="+mn-cs"/>
                        </a:rPr>
                        <a:t>Тема 4.1. Заинтересованность в совершении обществом сделки. Понятие контролирующего, подконтрольного лица.</a:t>
                      </a:r>
                      <a:endParaRPr lang="ru-RU" sz="800" b="1" i="1" dirty="0"/>
                    </a:p>
                  </a:txBody>
                  <a:tcPr>
                    <a:lnL w="12700" cap="flat" cmpd="sng" algn="ctr">
                      <a:solidFill>
                        <a:schemeClr val="tx1"/>
                      </a:solidFill>
                      <a:prstDash val="solid"/>
                      <a:round/>
                      <a:headEnd type="none" w="med" len="med"/>
                      <a:tailEnd type="none" w="med" len="med"/>
                    </a:lnL>
                    <a:no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Правовой режим крупных сделок. Причины особого правового регулирования крупных сделок. Понятие, виды крупных сделок. Взаимосвязанные сделки. Обычная хозяйственная деятельность. Размер крупной сделки. Порядок совершения крупных сделок. Право акционеров на выкуп акций при совершении крупных сделок. Правовые последствия нарушения требований законодатель­ства к совершению крупных сделок.</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645587230"/>
                  </a:ext>
                </a:extLst>
              </a:tr>
              <a:tr h="501689">
                <a:tc>
                  <a:txBody>
                    <a:bodyPr/>
                    <a:lstStyle/>
                    <a:p>
                      <a:r>
                        <a:rPr lang="ru-RU" sz="1100" b="1" i="1" kern="1200" dirty="0">
                          <a:solidFill>
                            <a:schemeClr val="dk1"/>
                          </a:solidFill>
                          <a:effectLst/>
                          <a:latin typeface="+mn-lt"/>
                          <a:ea typeface="+mn-ea"/>
                          <a:cs typeface="+mn-cs"/>
                        </a:rPr>
                        <a:t>Тема 4.2. Взаимодействие корпоративного секретаря с контролирующими и подконтрольными лицами.</a:t>
                      </a:r>
                      <a:endParaRPr lang="ru-RU" sz="800" b="1" i="1" dirty="0"/>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Порядок совершения крупных сделок. Роль и задачи корпоративного секретаря в вопросах организации крупных сделок. Правовые последствия нарушения требований законодательства к совершению крупных сделок.</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884214644"/>
                  </a:ext>
                </a:extLst>
              </a:tr>
              <a:tr h="501689">
                <a:tc>
                  <a:txBody>
                    <a:bodyPr/>
                    <a:lstStyle/>
                    <a:p>
                      <a:r>
                        <a:rPr lang="ru-RU" sz="1100" b="1" i="1" kern="1200" dirty="0">
                          <a:solidFill>
                            <a:schemeClr val="dk1"/>
                          </a:solidFill>
                          <a:effectLst/>
                          <a:latin typeface="+mn-lt"/>
                          <a:ea typeface="+mn-ea"/>
                          <a:cs typeface="+mn-cs"/>
                        </a:rPr>
                        <a:t>Тема 4.3. Понятие и признаки крупной сделки. Презумпция совершения сделки в рамках обычной хозяйственной деятельности.</a:t>
                      </a:r>
                      <a:endParaRPr lang="ru-RU" sz="800" b="1" i="1" dirty="0"/>
                    </a:p>
                  </a:txBody>
                  <a:tcPr>
                    <a:lnL w="12700" cap="flat" cmpd="sng" algn="ctr">
                      <a:solidFill>
                        <a:schemeClr val="tx1"/>
                      </a:solidFill>
                      <a:prstDash val="solid"/>
                      <a:round/>
                      <a:headEnd type="none" w="med" len="med"/>
                      <a:tailEnd type="none" w="med" len="med"/>
                    </a:lnL>
                    <a:no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Причины особого правового регулирования сделок, в совершении которых имеется заинтере­сованность. Понятие, виды сделок, в совершении которых имеется заинтересованность. Лица, заинтересованные в сделке. Случаи, когда нормы о сдел­ках с заинтересованностью не применяются.</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248219359"/>
                  </a:ext>
                </a:extLst>
              </a:tr>
              <a:tr h="501689">
                <a:tc>
                  <a:txBody>
                    <a:bodyPr/>
                    <a:lstStyle/>
                    <a:p>
                      <a:r>
                        <a:rPr lang="ru-RU" sz="1100" b="1" i="1" kern="1200" dirty="0">
                          <a:solidFill>
                            <a:schemeClr val="dk1"/>
                          </a:solidFill>
                          <a:effectLst/>
                          <a:latin typeface="+mn-lt"/>
                          <a:ea typeface="+mn-ea"/>
                          <a:cs typeface="+mn-cs"/>
                        </a:rPr>
                        <a:t>Тема 4.4. Порядок одобрения крупных сделок и сделок с заинтересованностью.</a:t>
                      </a:r>
                      <a:endParaRPr lang="ru-RU" sz="800" b="1" i="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Особенности одобрения сделок, совершаемых в процессе обычной хозяйственной деятельности. Последствия несоблюдения требований законода­тельства к сделке, в совершении которой имеется заинтересованность.</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5473843"/>
                  </a:ext>
                </a:extLst>
              </a:tr>
            </a:tbl>
          </a:graphicData>
        </a:graphic>
      </p:graphicFrame>
    </p:spTree>
    <p:extLst>
      <p:ext uri="{BB962C8B-B14F-4D97-AF65-F5344CB8AC3E}">
        <p14:creationId xmlns:p14="http://schemas.microsoft.com/office/powerpoint/2010/main" val="2786630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graphicFrame>
        <p:nvGraphicFramePr>
          <p:cNvPr id="6" name="Таблица 6">
            <a:extLst>
              <a:ext uri="{FF2B5EF4-FFF2-40B4-BE49-F238E27FC236}">
                <a16:creationId xmlns:a16="http://schemas.microsoft.com/office/drawing/2014/main" id="{1A46E2FA-2744-4D3A-9957-7B24269E320B}"/>
              </a:ext>
            </a:extLst>
          </p:cNvPr>
          <p:cNvGraphicFramePr>
            <a:graphicFrameLocks noGrp="1"/>
          </p:cNvGraphicFramePr>
          <p:nvPr>
            <p:ph idx="1"/>
            <p:extLst>
              <p:ext uri="{D42A27DB-BD31-4B8C-83A1-F6EECF244321}">
                <p14:modId xmlns:p14="http://schemas.microsoft.com/office/powerpoint/2010/main" val="129885510"/>
              </p:ext>
            </p:extLst>
          </p:nvPr>
        </p:nvGraphicFramePr>
        <p:xfrm>
          <a:off x="534838" y="545227"/>
          <a:ext cx="11119449" cy="5776915"/>
        </p:xfrm>
        <a:graphic>
          <a:graphicData uri="http://schemas.openxmlformats.org/drawingml/2006/table">
            <a:tbl>
              <a:tblPr firstRow="1" bandRow="1">
                <a:tableStyleId>{5C22544A-7EE6-4342-B048-85BDC9FD1C3A}</a:tableStyleId>
              </a:tblPr>
              <a:tblGrid>
                <a:gridCol w="3050708">
                  <a:extLst>
                    <a:ext uri="{9D8B030D-6E8A-4147-A177-3AD203B41FA5}">
                      <a16:colId xmlns:a16="http://schemas.microsoft.com/office/drawing/2014/main" val="2979741816"/>
                    </a:ext>
                  </a:extLst>
                </a:gridCol>
                <a:gridCol w="8068741">
                  <a:extLst>
                    <a:ext uri="{9D8B030D-6E8A-4147-A177-3AD203B41FA5}">
                      <a16:colId xmlns:a16="http://schemas.microsoft.com/office/drawing/2014/main" val="1878698616"/>
                    </a:ext>
                  </a:extLst>
                </a:gridCol>
              </a:tblGrid>
              <a:tr h="9162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100" b="1" i="1" kern="1200" dirty="0">
                          <a:solidFill>
                            <a:schemeClr val="tx1"/>
                          </a:solidFill>
                          <a:effectLst/>
                          <a:latin typeface="+mn-lt"/>
                          <a:ea typeface="+mn-ea"/>
                          <a:cs typeface="+mn-cs"/>
                        </a:rPr>
                        <a:t>Тема 4.5. Организация и систематизация работы со сделками в акционерном обществе.</a:t>
                      </a:r>
                      <a:endParaRPr lang="ru-RU" sz="800" b="1" i="1"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r>
                        <a:rPr lang="ru-RU" sz="1100" b="1" i="0" kern="1200" dirty="0">
                          <a:solidFill>
                            <a:schemeClr val="tx1"/>
                          </a:solidFill>
                          <a:effectLst/>
                          <a:latin typeface="+mn-lt"/>
                          <a:ea typeface="+mn-ea"/>
                          <a:cs typeface="+mn-cs"/>
                        </a:rPr>
                        <a:t>Вопросы, раскрывающие содержание темы:</a:t>
                      </a:r>
                      <a:endParaRPr lang="ru-RU" sz="1100" b="0" i="0" kern="1200" dirty="0">
                        <a:solidFill>
                          <a:schemeClr val="tx1"/>
                        </a:solidFill>
                        <a:effectLst/>
                        <a:latin typeface="+mn-lt"/>
                        <a:ea typeface="+mn-ea"/>
                        <a:cs typeface="+mn-cs"/>
                      </a:endParaRPr>
                    </a:p>
                    <a:p>
                      <a:r>
                        <a:rPr lang="ru-RU" sz="1100" b="0" i="0" kern="1200" dirty="0">
                          <a:solidFill>
                            <a:schemeClr val="tx1"/>
                          </a:solidFill>
                          <a:effectLst/>
                          <a:latin typeface="+mn-lt"/>
                          <a:ea typeface="+mn-ea"/>
                          <a:cs typeface="+mn-cs"/>
                        </a:rPr>
                        <a:t>Создание в Обществе системы контроля совершения сделок с заинтересованностью. Документационное обеспечение проведения сделок с заинтересованностью.</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151377000"/>
                  </a:ext>
                </a:extLst>
              </a:tr>
              <a:tr h="1019864">
                <a:tc gridSpan="2">
                  <a:txBody>
                    <a:bodyPr/>
                    <a:lstStyle/>
                    <a:p>
                      <a:r>
                        <a:rPr lang="ru-RU" sz="1400" b="1" i="0" kern="1200" dirty="0">
                          <a:solidFill>
                            <a:schemeClr val="bg1"/>
                          </a:solidFill>
                          <a:effectLst/>
                          <a:latin typeface="+mn-lt"/>
                          <a:ea typeface="+mn-ea"/>
                          <a:cs typeface="+mn-cs"/>
                        </a:rPr>
                        <a:t>РАЗДЕЛ 5. </a:t>
                      </a:r>
                    </a:p>
                    <a:p>
                      <a:r>
                        <a:rPr lang="ru-RU" sz="1400" b="1" i="0" kern="1200" dirty="0">
                          <a:solidFill>
                            <a:schemeClr val="bg1"/>
                          </a:solidFill>
                          <a:effectLst/>
                          <a:latin typeface="+mn-lt"/>
                          <a:ea typeface="+mn-ea"/>
                          <a:cs typeface="+mn-cs"/>
                        </a:rPr>
                        <a:t>Обязанности акционерного общества по раскрытию информации в сети Интернет. Новеллы в правовом регулировании: Положение (714-П) Банка России</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AEFF"/>
                    </a:solidFill>
                  </a:tcPr>
                </a:tc>
                <a:tc hMerge="1">
                  <a:txBody>
                    <a:bodyPr/>
                    <a:lstStyle/>
                    <a:p>
                      <a:endParaRPr lang="ru-RU" sz="1600" dirty="0"/>
                    </a:p>
                  </a:txBody>
                  <a:tcPr>
                    <a:solidFill>
                      <a:srgbClr val="00AEFF"/>
                    </a:solidFill>
                  </a:tcPr>
                </a:tc>
                <a:extLst>
                  <a:ext uri="{0D108BD9-81ED-4DB2-BD59-A6C34878D82A}">
                    <a16:rowId xmlns:a16="http://schemas.microsoft.com/office/drawing/2014/main" val="1829455019"/>
                  </a:ext>
                </a:extLst>
              </a:tr>
              <a:tr h="917240">
                <a:tc>
                  <a:txBody>
                    <a:bodyPr/>
                    <a:lstStyle/>
                    <a:p>
                      <a:r>
                        <a:rPr lang="ru-RU" sz="1100" b="1" i="1" kern="1200" dirty="0">
                          <a:solidFill>
                            <a:schemeClr val="dk1"/>
                          </a:solidFill>
                          <a:effectLst/>
                          <a:latin typeface="+mn-lt"/>
                          <a:ea typeface="+mn-ea"/>
                          <a:cs typeface="+mn-cs"/>
                        </a:rPr>
                        <a:t>Тема 5.1. Порядок и формы раскрытия информации в сети Интернет. Роль корпоративного секретаря в обеспечении раскрытия информации.</a:t>
                      </a:r>
                      <a:endParaRPr lang="ru-RU" sz="800" b="1" i="1" dirty="0"/>
                    </a:p>
                  </a:txBody>
                  <a:tcPr>
                    <a:lnL w="12700" cap="flat" cmpd="sng" algn="ctr">
                      <a:solidFill>
                        <a:schemeClr val="tx1"/>
                      </a:solidFill>
                      <a:prstDash val="solid"/>
                      <a:round/>
                      <a:headEnd type="none" w="med" len="med"/>
                      <a:tailEnd type="none" w="med" len="med"/>
                    </a:lnL>
                    <a:no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Обязанность по раскрытию информации в сети Интернет. Правовые последствия нераскрытия информации в сети Интернет для Общества, руководителя, главного бухгалтера и корпоративного секретаря.</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645587230"/>
                  </a:ext>
                </a:extLst>
              </a:tr>
              <a:tr h="1223836">
                <a:tc>
                  <a:txBody>
                    <a:bodyPr/>
                    <a:lstStyle/>
                    <a:p>
                      <a:r>
                        <a:rPr lang="ru-RU" sz="1100" b="1" i="1" kern="1200" dirty="0">
                          <a:solidFill>
                            <a:schemeClr val="dk1"/>
                          </a:solidFill>
                          <a:effectLst/>
                          <a:latin typeface="+mn-lt"/>
                          <a:ea typeface="+mn-ea"/>
                          <a:cs typeface="+mn-cs"/>
                        </a:rPr>
                        <a:t>Тема 5.2. Раскрытие информации в форме сообщений о существенных фактах и отчета эмитента эмиссионных ценных бумаг. Иные формы обязательного раскрытия информации. </a:t>
                      </a:r>
                      <a:endParaRPr lang="ru-RU" sz="800" b="1" i="1" dirty="0"/>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На какие акционерные общества распространяется обязанность по раскрытию информации. Интерпретация решения Банка России об освобождении эмитента от обязанности осуществлять раскрытие информации.</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884214644"/>
                  </a:ext>
                </a:extLst>
              </a:tr>
              <a:tr h="849887">
                <a:tc>
                  <a:txBody>
                    <a:bodyPr/>
                    <a:lstStyle/>
                    <a:p>
                      <a:r>
                        <a:rPr lang="ru-RU" sz="1100" b="1" i="1" kern="1200" dirty="0">
                          <a:solidFill>
                            <a:schemeClr val="dk1"/>
                          </a:solidFill>
                          <a:effectLst/>
                          <a:latin typeface="+mn-lt"/>
                          <a:ea typeface="+mn-ea"/>
                          <a:cs typeface="+mn-cs"/>
                        </a:rPr>
                        <a:t>Тема 5.3. Раскрытие информации в ЕГРЮЛ, ЕФРСФДЮЛ.</a:t>
                      </a:r>
                      <a:endParaRPr lang="ru-RU" sz="800" b="1" i="1" dirty="0"/>
                    </a:p>
                  </a:txBody>
                  <a:tcPr>
                    <a:lnL w="12700" cap="flat" cmpd="sng" algn="ctr">
                      <a:solidFill>
                        <a:schemeClr val="tx1"/>
                      </a:solidFill>
                      <a:prstDash val="solid"/>
                      <a:round/>
                      <a:headEnd type="none" w="med" len="med"/>
                      <a:tailEnd type="none" w="med" len="med"/>
                    </a:lnL>
                    <a:no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Законодательная основа раскрытия информации в ЕГРЮЛ, ЕФРСФДЮЛ. Виды сообщений, раскрываемых в ЕФРСФДЮЛ. Ошибки при раскрытии информации в ЕФРСФДЮЛ. Ответственность за нераскрытие информации в ЕФРСФДЮЛ.</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248219359"/>
                  </a:ext>
                </a:extLst>
              </a:tr>
              <a:tr h="849887">
                <a:tc>
                  <a:txBody>
                    <a:bodyPr/>
                    <a:lstStyle/>
                    <a:p>
                      <a:r>
                        <a:rPr lang="ru-RU" sz="1100" b="1" i="1" kern="1200" dirty="0">
                          <a:solidFill>
                            <a:schemeClr val="dk1"/>
                          </a:solidFill>
                          <a:effectLst/>
                          <a:latin typeface="+mn-lt"/>
                          <a:ea typeface="+mn-ea"/>
                          <a:cs typeface="+mn-cs"/>
                        </a:rPr>
                        <a:t>Тема 5.4. Раскрытие информации на сайте акционерного общества.</a:t>
                      </a:r>
                      <a:endParaRPr lang="ru-RU" sz="800" b="1" i="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Общие положения об обязательном раскрытии информации акционерными обществами. Перечень раскрываемых видов информации. Ответственность за нераскрытие информации на сайте акционерного общества.</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5473843"/>
                  </a:ext>
                </a:extLst>
              </a:tr>
            </a:tbl>
          </a:graphicData>
        </a:graphic>
      </p:graphicFrame>
    </p:spTree>
    <p:extLst>
      <p:ext uri="{BB962C8B-B14F-4D97-AF65-F5344CB8AC3E}">
        <p14:creationId xmlns:p14="http://schemas.microsoft.com/office/powerpoint/2010/main" val="238223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graphicFrame>
        <p:nvGraphicFramePr>
          <p:cNvPr id="6" name="Таблица 6">
            <a:extLst>
              <a:ext uri="{FF2B5EF4-FFF2-40B4-BE49-F238E27FC236}">
                <a16:creationId xmlns:a16="http://schemas.microsoft.com/office/drawing/2014/main" id="{1A46E2FA-2744-4D3A-9957-7B24269E320B}"/>
              </a:ext>
            </a:extLst>
          </p:cNvPr>
          <p:cNvGraphicFramePr>
            <a:graphicFrameLocks noGrp="1"/>
          </p:cNvGraphicFramePr>
          <p:nvPr>
            <p:ph idx="1"/>
            <p:extLst>
              <p:ext uri="{D42A27DB-BD31-4B8C-83A1-F6EECF244321}">
                <p14:modId xmlns:p14="http://schemas.microsoft.com/office/powerpoint/2010/main" val="3467231858"/>
              </p:ext>
            </p:extLst>
          </p:nvPr>
        </p:nvGraphicFramePr>
        <p:xfrm>
          <a:off x="526212" y="545227"/>
          <a:ext cx="11136702" cy="5776915"/>
        </p:xfrm>
        <a:graphic>
          <a:graphicData uri="http://schemas.openxmlformats.org/drawingml/2006/table">
            <a:tbl>
              <a:tblPr firstRow="1" bandRow="1">
                <a:tableStyleId>{5C22544A-7EE6-4342-B048-85BDC9FD1C3A}</a:tableStyleId>
              </a:tblPr>
              <a:tblGrid>
                <a:gridCol w="3055442">
                  <a:extLst>
                    <a:ext uri="{9D8B030D-6E8A-4147-A177-3AD203B41FA5}">
                      <a16:colId xmlns:a16="http://schemas.microsoft.com/office/drawing/2014/main" val="2979741816"/>
                    </a:ext>
                  </a:extLst>
                </a:gridCol>
                <a:gridCol w="8081260">
                  <a:extLst>
                    <a:ext uri="{9D8B030D-6E8A-4147-A177-3AD203B41FA5}">
                      <a16:colId xmlns:a16="http://schemas.microsoft.com/office/drawing/2014/main" val="1878698616"/>
                    </a:ext>
                  </a:extLst>
                </a:gridCol>
              </a:tblGrid>
              <a:tr h="815169">
                <a:tc gridSpan="2">
                  <a:txBody>
                    <a:bodyPr/>
                    <a:lstStyle/>
                    <a:p>
                      <a:r>
                        <a:rPr lang="ru-RU" sz="1400" b="1" i="0" kern="1200" dirty="0">
                          <a:solidFill>
                            <a:schemeClr val="bg1"/>
                          </a:solidFill>
                          <a:effectLst/>
                          <a:latin typeface="+mn-lt"/>
                          <a:ea typeface="+mn-ea"/>
                          <a:cs typeface="+mn-cs"/>
                        </a:rPr>
                        <a:t>РАЗДЕЛ 6. </a:t>
                      </a:r>
                    </a:p>
                    <a:p>
                      <a:r>
                        <a:rPr lang="ru-RU" sz="1400" b="1" i="0" kern="1200" dirty="0">
                          <a:solidFill>
                            <a:schemeClr val="lt1"/>
                          </a:solidFill>
                          <a:effectLst/>
                          <a:latin typeface="+mn-lt"/>
                          <a:ea typeface="+mn-ea"/>
                          <a:cs typeface="+mn-cs"/>
                        </a:rPr>
                        <a:t>Учет аффилированных лица: роль корпоративного секретаря. Понятие аффилированного лица</a:t>
                      </a:r>
                      <a:endParaRPr lang="ru-RU" sz="1400" b="1" i="0" kern="1200" dirty="0">
                        <a:solidFill>
                          <a:schemeClr val="bg1"/>
                        </a:solidFill>
                        <a:effectLst/>
                        <a:latin typeface="+mn-lt"/>
                        <a:ea typeface="+mn-ea"/>
                        <a:cs typeface="+mn-cs"/>
                      </a:endParaRP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AEFF"/>
                    </a:solidFill>
                  </a:tcPr>
                </a:tc>
                <a:tc hMerge="1">
                  <a:txBody>
                    <a:bodyPr/>
                    <a:lstStyle/>
                    <a:p>
                      <a:endParaRPr lang="ru-RU" sz="1600" dirty="0"/>
                    </a:p>
                  </a:txBody>
                  <a:tcPr>
                    <a:solidFill>
                      <a:srgbClr val="00AEFF"/>
                    </a:solidFill>
                  </a:tcPr>
                </a:tc>
                <a:extLst>
                  <a:ext uri="{0D108BD9-81ED-4DB2-BD59-A6C34878D82A}">
                    <a16:rowId xmlns:a16="http://schemas.microsoft.com/office/drawing/2014/main" val="1829455019"/>
                  </a:ext>
                </a:extLst>
              </a:tr>
              <a:tr h="679308">
                <a:tc>
                  <a:txBody>
                    <a:bodyPr/>
                    <a:lstStyle/>
                    <a:p>
                      <a:r>
                        <a:rPr lang="ru-RU" sz="1100" b="1" i="1" kern="1200" dirty="0">
                          <a:solidFill>
                            <a:schemeClr val="dk1"/>
                          </a:solidFill>
                          <a:effectLst/>
                          <a:latin typeface="+mn-lt"/>
                          <a:ea typeface="+mn-ea"/>
                          <a:cs typeface="+mn-cs"/>
                        </a:rPr>
                        <a:t>Тема 6.1. Порядок ведения учета аффилированных лиц.</a:t>
                      </a:r>
                      <a:endParaRPr lang="ru-RU" sz="400" b="1" i="1" dirty="0"/>
                    </a:p>
                  </a:txBody>
                  <a:tcPr>
                    <a:lnL w="12700" cap="flat" cmpd="sng" algn="ctr">
                      <a:solidFill>
                        <a:schemeClr val="tx1"/>
                      </a:solidFill>
                      <a:prstDash val="solid"/>
                      <a:round/>
                      <a:headEnd type="none" w="med" len="med"/>
                      <a:tailEnd type="none" w="med" len="med"/>
                    </a:lnL>
                    <a:no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Понятие аффилированного лица. Понятие группы лиц. Порядок учета аффилированных лиц. Списки аффилированных лиц.</a:t>
                      </a: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645587230"/>
                  </a:ext>
                </a:extLst>
              </a:tr>
              <a:tr h="978203">
                <a:tc gridSpan="2">
                  <a:txBody>
                    <a:bodyPr/>
                    <a:lstStyle/>
                    <a:p>
                      <a:r>
                        <a:rPr lang="ru-RU" sz="1400" b="1" i="0" kern="1200" dirty="0">
                          <a:solidFill>
                            <a:schemeClr val="bg1"/>
                          </a:solidFill>
                          <a:effectLst/>
                          <a:latin typeface="+mn-lt"/>
                          <a:ea typeface="+mn-ea"/>
                          <a:cs typeface="+mn-cs"/>
                        </a:rPr>
                        <a:t>РАЗДЕЛ 7. </a:t>
                      </a:r>
                    </a:p>
                    <a:p>
                      <a:r>
                        <a:rPr lang="ru-RU" sz="1400" b="1" i="0" kern="1200" dirty="0">
                          <a:solidFill>
                            <a:schemeClr val="bg1"/>
                          </a:solidFill>
                          <a:effectLst/>
                          <a:latin typeface="+mn-lt"/>
                          <a:ea typeface="+mn-ea"/>
                          <a:cs typeface="+mn-cs"/>
                        </a:rPr>
                        <a:t>Корпоративный секретарь и взаимодействие с акционерами при реализации корпоративных процедур</a:t>
                      </a:r>
                    </a:p>
                  </a:txBody>
                  <a:tcPr marL="137160" marR="137160" marT="137160" marB="1371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AEFF"/>
                    </a:solidFill>
                  </a:tcPr>
                </a:tc>
                <a:tc hMerge="1">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На какие акционерные общества распространяется обязанность по раскрытию информации. Интерпретация решения Банка России об освобождении эмитента от обязанности осуществлять раскрытие информации.</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884214644"/>
                  </a:ext>
                </a:extLst>
              </a:tr>
              <a:tr h="1269683">
                <a:tc>
                  <a:txBody>
                    <a:bodyPr/>
                    <a:lstStyle/>
                    <a:p>
                      <a:r>
                        <a:rPr lang="ru-RU" sz="1100" b="1" i="1" kern="1200" dirty="0">
                          <a:solidFill>
                            <a:schemeClr val="dk1"/>
                          </a:solidFill>
                          <a:effectLst/>
                          <a:latin typeface="+mn-lt"/>
                          <a:ea typeface="+mn-ea"/>
                          <a:cs typeface="+mn-cs"/>
                        </a:rPr>
                        <a:t>Тема 7.1. Предоставление информации и документов по требованию акционеров. Режим конфиденциальной информации. Работа корпоративного секретаря с конфиденциальными документами.</a:t>
                      </a:r>
                      <a:endParaRPr lang="ru-RU" sz="400" b="1" i="1" dirty="0"/>
                    </a:p>
                  </a:txBody>
                  <a:tcPr>
                    <a:lnL w="12700" cap="flat" cmpd="sng" algn="ctr">
                      <a:solidFill>
                        <a:schemeClr val="tx1"/>
                      </a:solidFill>
                      <a:prstDash val="solid"/>
                      <a:round/>
                      <a:headEnd type="none" w="med" len="med"/>
                      <a:tailEnd type="none" w="med" len="med"/>
                    </a:lnL>
                    <a:no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Основные внутренние документы, регламентирующие деятельность АО. Рекомендации по содержанию и порядку разработки документов АО: нормативное регулирование. Положение о порядке и сроках хранения документов АО. Порядок хранения, порядок отбора документов на хранение и уничтожение. Предоставление документов акционерам, членам органов управления и третьим лицам: список</a:t>
                      </a:r>
                    </a:p>
                    <a:p>
                      <a:r>
                        <a:rPr lang="ru-RU" sz="1100" b="0" i="0" kern="1200" dirty="0">
                          <a:solidFill>
                            <a:schemeClr val="dk1"/>
                          </a:solidFill>
                          <a:effectLst/>
                          <a:latin typeface="+mn-lt"/>
                          <a:ea typeface="+mn-ea"/>
                          <a:cs typeface="+mn-cs"/>
                        </a:rPr>
                        <a:t>документов, сроки и порядок предоставления. Ответственность за нарушение порядка хранения и предоставления документов.</a:t>
                      </a:r>
                      <a:endParaRPr lang="ru-RU" sz="800" b="0" i="0" kern="1200" dirty="0">
                        <a:solidFill>
                          <a:schemeClr val="dk1"/>
                        </a:solidFill>
                        <a:effectLst/>
                        <a:latin typeface="+mn-lt"/>
                        <a:ea typeface="+mn-ea"/>
                        <a:cs typeface="+mn-cs"/>
                      </a:endParaRPr>
                    </a:p>
                  </a:txBody>
                  <a:tcP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248219359"/>
                  </a:ext>
                </a:extLst>
              </a:tr>
              <a:tr h="764869">
                <a:tc>
                  <a:txBody>
                    <a:bodyPr/>
                    <a:lstStyle/>
                    <a:p>
                      <a:r>
                        <a:rPr lang="ru-RU" sz="1100" b="1" i="1" kern="1200" dirty="0">
                          <a:solidFill>
                            <a:schemeClr val="dk1"/>
                          </a:solidFill>
                          <a:effectLst/>
                          <a:latin typeface="+mn-lt"/>
                          <a:ea typeface="+mn-ea"/>
                          <a:cs typeface="+mn-cs"/>
                        </a:rPr>
                        <a:t>Тема 7.2. Объявление и выплата дивидендов. Ограничения на выплату и объявление дивидендов.</a:t>
                      </a:r>
                      <a:endParaRPr lang="ru-RU" sz="400" b="1" i="1" dirty="0"/>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Принятие решения о выплате дивидендов или распределения прибыли в ООО, порядок выплаты, непропорциональное распределение прибыли, ограничения на распределение прибыли, последствия невыплаты.</a:t>
                      </a: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45473843"/>
                  </a:ext>
                </a:extLst>
              </a:tr>
              <a:tr h="1269683">
                <a:tc>
                  <a:txBody>
                    <a:bodyPr/>
                    <a:lstStyle/>
                    <a:p>
                      <a:r>
                        <a:rPr lang="ru-RU" sz="1100" b="1" i="1" kern="1200" dirty="0">
                          <a:solidFill>
                            <a:schemeClr val="dk1"/>
                          </a:solidFill>
                          <a:effectLst/>
                          <a:latin typeface="+mn-lt"/>
                          <a:ea typeface="+mn-ea"/>
                          <a:cs typeface="+mn-cs"/>
                        </a:rPr>
                        <a:t>Тема 7.3. Выкуп и приобретение обществом собственных акций: правовые основания и порядок.</a:t>
                      </a:r>
                      <a:endParaRPr lang="ru-RU" sz="100" b="1" i="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ru-RU" sz="1100" b="1" i="0" kern="1200" dirty="0">
                          <a:solidFill>
                            <a:schemeClr val="dk1"/>
                          </a:solidFill>
                          <a:effectLst/>
                          <a:latin typeface="+mn-lt"/>
                          <a:ea typeface="+mn-ea"/>
                          <a:cs typeface="+mn-cs"/>
                        </a:rPr>
                        <a:t>Вопросы, раскрывающие содержание темы:</a:t>
                      </a:r>
                      <a:endParaRPr lang="ru-RU" sz="1100" b="0" i="0" kern="1200" dirty="0">
                        <a:solidFill>
                          <a:schemeClr val="dk1"/>
                        </a:solidFill>
                        <a:effectLst/>
                        <a:latin typeface="+mn-lt"/>
                        <a:ea typeface="+mn-ea"/>
                        <a:cs typeface="+mn-cs"/>
                      </a:endParaRPr>
                    </a:p>
                    <a:p>
                      <a:r>
                        <a:rPr lang="ru-RU" sz="1100" b="0" i="0" kern="1200" dirty="0">
                          <a:solidFill>
                            <a:schemeClr val="dk1"/>
                          </a:solidFill>
                          <a:effectLst/>
                          <a:latin typeface="+mn-lt"/>
                          <a:ea typeface="+mn-ea"/>
                          <a:cs typeface="+mn-cs"/>
                        </a:rPr>
                        <a:t>Понятие, цели и правовой режим приобретения крупных пакетов акций. Комментарии к XI главе Федерального закона «Об акционерных обществах»: оформление, содержание и подача добровольного и обязательного предложений. Ответственность за нарушение процедуры приобретения акций. Актуальные вопросы вытеснения миноритариев (условия вытеснения, содержание и условия подачи требования о выкупе, процедура вытеснения)</a:t>
                      </a:r>
                      <a:br>
                        <a:rPr lang="ru-RU" sz="1100" b="0" i="0" kern="1200" dirty="0">
                          <a:solidFill>
                            <a:schemeClr val="dk1"/>
                          </a:solidFill>
                          <a:effectLst/>
                          <a:latin typeface="+mn-lt"/>
                          <a:ea typeface="+mn-ea"/>
                          <a:cs typeface="+mn-cs"/>
                        </a:rPr>
                      </a:br>
                      <a:r>
                        <a:rPr lang="ru-RU" sz="1100" b="0" i="0" kern="1200" dirty="0">
                          <a:solidFill>
                            <a:schemeClr val="dk1"/>
                          </a:solidFill>
                          <a:effectLst/>
                          <a:latin typeface="+mn-lt"/>
                          <a:ea typeface="+mn-ea"/>
                          <a:cs typeface="+mn-cs"/>
                        </a:rPr>
                        <a:t>Обеспечение прав инвесторов и акционеров при приобретении крупных пакетов акций.</a:t>
                      </a:r>
                      <a:endParaRPr lang="ru-RU" sz="800" b="0" i="0" kern="1200" dirty="0">
                        <a:solidFill>
                          <a:schemeClr val="dk1"/>
                        </a:solidFill>
                        <a:effectLst/>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1954531"/>
                  </a:ext>
                </a:extLst>
              </a:tr>
            </a:tbl>
          </a:graphicData>
        </a:graphic>
      </p:graphicFrame>
    </p:spTree>
    <p:extLst>
      <p:ext uri="{BB962C8B-B14F-4D97-AF65-F5344CB8AC3E}">
        <p14:creationId xmlns:p14="http://schemas.microsoft.com/office/powerpoint/2010/main" val="276553529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3037</Words>
  <Application>Microsoft Office PowerPoint</Application>
  <PresentationFormat>Широкоэкранный</PresentationFormat>
  <Paragraphs>258</Paragraphs>
  <Slides>22</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22</vt:i4>
      </vt:variant>
    </vt:vector>
  </HeadingPairs>
  <TitlesOfParts>
    <vt:vector size="26" baseType="lpstr">
      <vt:lpstr>Arial</vt:lpstr>
      <vt:lpstr>Century Gothic</vt:lpstr>
      <vt:lpstr>Wingdings</vt:lpstr>
      <vt:lpstr>Тема Office</vt:lpstr>
      <vt:lpstr>Программа  повышения квалификации "Корпоративный секретарь" в online-формате</vt:lpstr>
      <vt:lpstr>Вы получите после обучения:</vt:lpstr>
      <vt:lpstr>Презентация PowerPoint</vt:lpstr>
      <vt:lpstr>Преимущества  online-формата обучения</vt:lpstr>
      <vt:lpstr>УЧЕБНАЯ ПРОГРАММА повышения квалификации</vt:lpstr>
      <vt:lpstr>Презентация PowerPoint</vt:lpstr>
      <vt:lpstr>Презентация PowerPoint</vt:lpstr>
      <vt:lpstr>Презентация PowerPoint</vt:lpstr>
      <vt:lpstr>Презентация PowerPoint</vt:lpstr>
      <vt:lpstr>Презентация PowerPoint</vt:lpstr>
      <vt:lpstr>Преподаватели</vt:lpstr>
      <vt:lpstr>Презентация PowerPoint</vt:lpstr>
      <vt:lpstr>Презентация PowerPoint</vt:lpstr>
      <vt:lpstr>Преподаватели</vt:lpstr>
      <vt:lpstr>SKOLKOVO</vt:lpstr>
      <vt:lpstr>Презентация PowerPoint</vt:lpstr>
      <vt:lpstr>Благодарственные письма</vt:lpstr>
      <vt:lpstr>Отзывы Яндекс &amp; Instagram </vt:lpstr>
      <vt:lpstr>Как проходит обучение?</vt:lpstr>
      <vt:lpstr>Программа повышения квалификации "Корпоративный секретарь"</vt:lpstr>
      <vt:lpstr>Пакеты обучения</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Программа повышения квалификации "Корпоративный секретарь"</dc:title>
  <dc:creator>cic43</dc:creator>
  <cp:lastModifiedBy>cic43</cp:lastModifiedBy>
  <cp:revision>40</cp:revision>
  <dcterms:created xsi:type="dcterms:W3CDTF">2020-11-27T06:59:00Z</dcterms:created>
  <dcterms:modified xsi:type="dcterms:W3CDTF">2021-05-20T09:23:19Z</dcterms:modified>
</cp:coreProperties>
</file>